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5143500" cy="9144000"/>
  <p:embeddedFontLst>
    <p:embeddedFont>
      <p:font typeface="Roboto ExtraBold"/>
      <p:bold r:id="rId51"/>
      <p:boldItalic r:id="rId52"/>
    </p:embeddedFont>
    <p:embeddedFont>
      <p:font typeface="Montserrat SemiBold"/>
      <p:regular r:id="rId53"/>
      <p:bold r:id="rId54"/>
      <p:italic r:id="rId55"/>
      <p:boldItalic r:id="rId56"/>
    </p:embeddedFont>
    <p:embeddedFont>
      <p:font typeface="Roboto"/>
      <p:regular r:id="rId57"/>
      <p:bold r:id="rId58"/>
      <p:italic r:id="rId59"/>
      <p:boldItalic r:id="rId60"/>
    </p:embeddedFont>
    <p:embeddedFont>
      <p:font typeface="Montserrat"/>
      <p:regular r:id="rId61"/>
      <p:bold r:id="rId62"/>
      <p:italic r:id="rId63"/>
      <p:boldItalic r:id="rId64"/>
    </p:embeddedFont>
    <p:embeddedFont>
      <p:font typeface="Montserrat Medium"/>
      <p:regular r:id="rId65"/>
      <p:bold r:id="rId66"/>
      <p:italic r:id="rId67"/>
      <p:boldItalic r:id="rId68"/>
    </p:embeddedFont>
    <p:embeddedFont>
      <p:font typeface="Roboto SemiBold"/>
      <p:regular r:id="rId69"/>
      <p:bold r:id="rId70"/>
      <p:italic r:id="rId71"/>
      <p:boldItalic r:id="rId72"/>
    </p:embeddedFont>
    <p:embeddedFont>
      <p:font typeface="Montserrat ExtraBold"/>
      <p:bold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5" roundtripDataSignature="AMtx7minMgIpNCBGiz8AqQWcVvc8+JVL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ExtraBold-bold.fntdata"/><Relationship Id="rId72" Type="http://schemas.openxmlformats.org/officeDocument/2006/relationships/font" Target="fonts/RobotoSemiBold-boldItalic.fntdata"/><Relationship Id="rId31" Type="http://schemas.openxmlformats.org/officeDocument/2006/relationships/slide" Target="slides/slide27.xml"/><Relationship Id="rId75" Type="http://customschemas.google.com/relationships/presentationmetadata" Target="metadata"/><Relationship Id="rId30" Type="http://schemas.openxmlformats.org/officeDocument/2006/relationships/slide" Target="slides/slide26.xml"/><Relationship Id="rId74" Type="http://schemas.openxmlformats.org/officeDocument/2006/relationships/font" Target="fonts/MontserratExtraBold-bold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obotoSemiBold-italic.fntdata"/><Relationship Id="rId70" Type="http://schemas.openxmlformats.org/officeDocument/2006/relationships/font" Target="fonts/RobotoSemiBold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66" Type="http://schemas.openxmlformats.org/officeDocument/2006/relationships/font" Target="fonts/MontserratMedium-bold.fntdata"/><Relationship Id="rId21" Type="http://schemas.openxmlformats.org/officeDocument/2006/relationships/slide" Target="slides/slide17.xml"/><Relationship Id="rId65" Type="http://schemas.openxmlformats.org/officeDocument/2006/relationships/font" Target="fonts/MontserratMedium-regular.fntdata"/><Relationship Id="rId24" Type="http://schemas.openxmlformats.org/officeDocument/2006/relationships/slide" Target="slides/slide20.xml"/><Relationship Id="rId68" Type="http://schemas.openxmlformats.org/officeDocument/2006/relationships/font" Target="fonts/MontserratMedium-boldItalic.fntdata"/><Relationship Id="rId23" Type="http://schemas.openxmlformats.org/officeDocument/2006/relationships/slide" Target="slides/slide19.xml"/><Relationship Id="rId67" Type="http://schemas.openxmlformats.org/officeDocument/2006/relationships/font" Target="fonts/MontserratMedium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SemiBold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ExtraBold-bold.fntdata"/><Relationship Id="rId50" Type="http://schemas.openxmlformats.org/officeDocument/2006/relationships/slide" Target="slides/slide46.xml"/><Relationship Id="rId53" Type="http://schemas.openxmlformats.org/officeDocument/2006/relationships/font" Target="fonts/MontserratSemiBold-regular.fntdata"/><Relationship Id="rId52" Type="http://schemas.openxmlformats.org/officeDocument/2006/relationships/font" Target="fonts/RobotoExtraBold-bold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SemiBold-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SemiBold-bold.fntdata"/><Relationship Id="rId13" Type="http://schemas.openxmlformats.org/officeDocument/2006/relationships/slide" Target="slides/slide9.xml"/><Relationship Id="rId57" Type="http://schemas.openxmlformats.org/officeDocument/2006/relationships/font" Target="fonts/Roboto-regular.fntdata"/><Relationship Id="rId12" Type="http://schemas.openxmlformats.org/officeDocument/2006/relationships/slide" Target="slides/slide8.xml"/><Relationship Id="rId56" Type="http://schemas.openxmlformats.org/officeDocument/2006/relationships/font" Target="fonts/MontserratSemiBold-boldItalic.fntdata"/><Relationship Id="rId15" Type="http://schemas.openxmlformats.org/officeDocument/2006/relationships/slide" Target="slides/slide11.xml"/><Relationship Id="rId59" Type="http://schemas.openxmlformats.org/officeDocument/2006/relationships/font" Target="fonts/Roboto-italic.fntdata"/><Relationship Id="rId14" Type="http://schemas.openxmlformats.org/officeDocument/2006/relationships/slide" Target="slides/slide10.xml"/><Relationship Id="rId58" Type="http://schemas.openxmlformats.org/officeDocument/2006/relationships/font" Target="fonts/Robo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search.aimultiple.com/ai-context-window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alendly.com/diamantetechcoaching" TargetMode="External"/><Relationship Id="rId3" Type="http://schemas.openxmlformats.org/officeDocument/2006/relationships/hyperlink" Target="https://github.com/SDiamante13/dotfiles/tree/main/claud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alendly.com/diamantetechcoaching" TargetMode="External"/><Relationship Id="rId3" Type="http://schemas.openxmlformats.org/officeDocument/2006/relationships/hyperlink" Target="https://github.com/SDiamante13/dotfiles/tree/main/claude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28d4c768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a28d4c768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if you’ve tried agents and don’t feel like you’re getting the most out of them,</a:t>
            </a:r>
            <a:endParaRPr sz="135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here are some issues you may have had, and some possible solutions</a:t>
            </a:r>
            <a:endParaRPr/>
          </a:p>
        </p:txBody>
      </p:sp>
      <p:sp>
        <p:nvSpPr>
          <p:cNvPr id="137" name="Google Shape;137;g3a28d4c7686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643bb594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b643bb594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Artium Day experience</a:t>
            </a:r>
            <a:endParaRPr/>
          </a:p>
        </p:txBody>
      </p:sp>
      <p:sp>
        <p:nvSpPr>
          <p:cNvPr id="144" name="Google Shape;144;g3b643bb594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643bb5940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b643bb5940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Context Window = White Board (you can only fit a certain amount of writing on)</a:t>
            </a:r>
            <a:endParaRPr/>
          </a:p>
        </p:txBody>
      </p:sp>
      <p:sp>
        <p:nvSpPr>
          <p:cNvPr id="153" name="Google Shape;153;g3b643bb5940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643bb5940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b643bb5940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https://research.aimultiple.com/ai-context-window/</a:t>
            </a:r>
            <a:endParaRPr sz="135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b643bb5940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643bb5940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b643bb5940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b643bb5940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643bb5940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b643bb5940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story about Channelize</a:t>
            </a:r>
            <a:endParaRPr/>
          </a:p>
        </p:txBody>
      </p:sp>
      <p:sp>
        <p:nvSpPr>
          <p:cNvPr id="184" name="Google Shape;184;g3b643bb5940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28d4c7686_0_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a28d4c7686_0_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a28d4c7686_0_4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Law of 2 feet</a:t>
            </a:r>
            <a:endParaRPr/>
          </a:p>
        </p:txBody>
      </p:sp>
      <p:sp>
        <p:nvSpPr>
          <p:cNvPr id="25" name="Google Shape;2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28d4c7686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a28d4c7686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a28d4c7686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28d4c7686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a28d4c7686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a28d4c7686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b82101fc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ab82101fc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ab82101fc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28d4c7686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a28d4c7686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a28d4c7686_0_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256d98bba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a256d98bba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a256d98bba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28d4c7686_0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a28d4c7686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a28d4c7686_0_3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28d4c7686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a28d4c7686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a28d4c7686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b5be44b1e8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3b5be44b1e8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Law of 2 feet</a:t>
            </a:r>
            <a:endParaRPr/>
          </a:p>
        </p:txBody>
      </p:sp>
      <p:sp>
        <p:nvSpPr>
          <p:cNvPr id="45" name="Google Shape;45;g3b5be44b1e8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a28d4c7686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a28d4c7686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a28d4c7686_0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a28d4c7686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3a28d4c7686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a28d4c7686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a28d4c7686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3a28d4c7686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a28d4c7686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b643bb5940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3b643bb5940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b643bb5940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28d4c7686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a28d4c7686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3a28d4c7686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ab82101fc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3ab82101fc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ab82101fc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a28d4c7686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3a28d4c7686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3a28d4c7686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28d4c7686_0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3a28d4c7686_0_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3a28d4c7686_0_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c8f63861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3ac8f63861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ac8f63861b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b725bc193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3b725bc19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b725bc193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b5be44b1e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3b5be44b1e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b5be44b1e8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b725bc193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3b725bc193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https://calendly.com/diamantetechcoaching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https://github.com/SDiamante13/dotfiles/tree/main/claude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3b725bc193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28d4c7686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3a28d4c7686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https://calendly.com/diamantetechcoaching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https://github.com/SDiamante13/dotfiles/tree/main/claude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3a28d4c7686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494b078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3b494b078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can: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read your codebase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it can write code in your codebase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it can use bash and UNIX commands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it can do even more than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it’s much better than asking ChatGPT to code or fancy auto-completion</a:t>
            </a:r>
            <a:endParaRPr/>
          </a:p>
        </p:txBody>
      </p:sp>
      <p:sp>
        <p:nvSpPr>
          <p:cNvPr id="84" name="Google Shape;84;g3b494b078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256d98bba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a256d98bba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a256d98bba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0" Type="http://schemas.openxmlformats.org/officeDocument/2006/relationships/image" Target="../media/image10.png"/><Relationship Id="rId9" Type="http://schemas.openxmlformats.org/officeDocument/2006/relationships/image" Target="../media/image5.png"/><Relationship Id="rId5" Type="http://schemas.openxmlformats.org/officeDocument/2006/relationships/image" Target="../media/image3.jp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SDiamante13/dotfiles/blob/main/claude/skills/interview/SKILL.md" TargetMode="External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SDiamante13/dotfiles/blob/main/claude/commands/remember.md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/>
          <p:nvPr/>
        </p:nvSpPr>
        <p:spPr>
          <a:xfrm>
            <a:off x="284150" y="708125"/>
            <a:ext cx="4649400" cy="23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Software Craftsmanship for </a:t>
            </a:r>
            <a:r>
              <a:rPr lang="en-US" sz="3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Coding Agents:</a:t>
            </a:r>
            <a:endParaRPr sz="3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Taming the Dragon</a:t>
            </a:r>
            <a:endParaRPr sz="36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7" name="Google Shape;17;p1"/>
          <p:cNvGrpSpPr/>
          <p:nvPr/>
        </p:nvGrpSpPr>
        <p:grpSpPr>
          <a:xfrm>
            <a:off x="611050" y="3509875"/>
            <a:ext cx="3995598" cy="1327793"/>
            <a:chOff x="1338355" y="3702322"/>
            <a:chExt cx="3708900" cy="1327793"/>
          </a:xfrm>
        </p:grpSpPr>
        <p:sp>
          <p:nvSpPr>
            <p:cNvPr id="18" name="Google Shape;18;p1"/>
            <p:cNvSpPr/>
            <p:nvPr/>
          </p:nvSpPr>
          <p:spPr>
            <a:xfrm>
              <a:off x="2251261" y="3702322"/>
              <a:ext cx="2127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8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76B4F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Steven Diamante</a:t>
              </a:r>
              <a:endParaRPr i="0" sz="18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1338355" y="4159516"/>
              <a:ext cx="37089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57D"/>
                </a:buClr>
                <a:buSzPts val="1350"/>
                <a:buFont typeface="Arial"/>
                <a:buNone/>
              </a:pPr>
              <a:r>
                <a:rPr i="0" lang="en-US" sz="1350" u="none" cap="none" strike="noStrike">
                  <a:solidFill>
                    <a:srgbClr val="6C75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Technical Coach &amp; AI</a:t>
              </a:r>
              <a:r>
                <a:rPr lang="en-US" sz="1350">
                  <a:solidFill>
                    <a:srgbClr val="6C75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i="0" lang="en-US" sz="1350" u="none" cap="none" strike="noStrike">
                  <a:solidFill>
                    <a:srgbClr val="6C75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Consultant</a:t>
              </a:r>
              <a:br>
                <a:rPr i="0" lang="en-US" sz="1350" u="none" cap="none" strike="noStrike">
                  <a:solidFill>
                    <a:srgbClr val="6C75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</a:br>
              <a:r>
                <a:rPr i="0" lang="en-US" sz="1350" u="none" cap="none" strike="noStrike">
                  <a:solidFill>
                    <a:srgbClr val="6C75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Founder of Diamante Technical Coaching</a:t>
              </a:r>
              <a:endParaRPr i="0" sz="13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pic>
        <p:nvPicPr>
          <p:cNvPr id="20" name="Google Shape;20;p1" title="robotic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27" y="0"/>
            <a:ext cx="34289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" title="dtc-main-logo-transpare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32900" cy="11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2773350" y="348550"/>
            <a:ext cx="29877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-US" sz="2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b="1" i="0" lang="en-US" sz="22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AI </a:t>
            </a:r>
            <a:r>
              <a:rPr b="1" lang="en-US" sz="2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Coding</a:t>
            </a:r>
            <a:r>
              <a:rPr b="1" i="0" lang="en-US" sz="22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Journey</a:t>
            </a:r>
            <a:endParaRPr b="1" i="0" sz="22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471350" y="1019500"/>
            <a:ext cx="49710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3323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2018:</a:t>
            </a:r>
            <a:r>
              <a:rPr lang="en-US" sz="1050">
                <a:solidFill>
                  <a:srgbClr val="666666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Started practicing Extreme Programming</a:t>
            </a:r>
            <a:br>
              <a:rPr lang="en-US" sz="1050">
                <a:solidFill>
                  <a:srgbClr val="666666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br>
              <a:rPr lang="en-US" sz="1050">
                <a:solidFill>
                  <a:srgbClr val="666666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1050">
                <a:solidFill>
                  <a:srgbClr val="33323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2023:</a:t>
            </a:r>
            <a:r>
              <a:rPr lang="en-US" sz="1050">
                <a:solidFill>
                  <a:srgbClr val="666666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Coaching software teams on technical practices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6" name="Google Shape;126;p5" title="timeline-tam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13" y="2459200"/>
            <a:ext cx="8903572" cy="17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600" y="2055974"/>
            <a:ext cx="1300063" cy="7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title="walter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5075" y="3868604"/>
            <a:ext cx="1580199" cy="11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6240" y="3868600"/>
            <a:ext cx="1363350" cy="8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9301" y="1902292"/>
            <a:ext cx="1580199" cy="8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3750" y="2113242"/>
            <a:ext cx="1930375" cy="60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8450" y="4006000"/>
            <a:ext cx="900200" cy="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4669" y="1824225"/>
            <a:ext cx="1495130" cy="8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28d4c7686_0_5"/>
          <p:cNvSpPr/>
          <p:nvPr/>
        </p:nvSpPr>
        <p:spPr>
          <a:xfrm>
            <a:off x="0" y="2322300"/>
            <a:ext cx="57150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Common AI Coding </a:t>
            </a:r>
            <a:r>
              <a:rPr b="1" lang="en-US" sz="2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Failure Modes</a:t>
            </a:r>
            <a:endParaRPr b="1" sz="2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for Software Engineers</a:t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g3a28d4c7686_0_5" title="failure-modes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643bb5940_0_1"/>
          <p:cNvSpPr/>
          <p:nvPr/>
        </p:nvSpPr>
        <p:spPr>
          <a:xfrm>
            <a:off x="1507200" y="696300"/>
            <a:ext cx="32193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One shot attempts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g3b643bb594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7750"/>
            <a:ext cx="9143999" cy="260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b643bb5940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600" y="0"/>
            <a:ext cx="2950400" cy="16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b643bb5940_0_1"/>
          <p:cNvSpPr txBox="1"/>
          <p:nvPr/>
        </p:nvSpPr>
        <p:spPr>
          <a:xfrm>
            <a:off x="29275" y="4536300"/>
            <a:ext cx="3285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Failure Modes</a:t>
            </a:r>
            <a:endParaRPr b="1"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643bb5940_0_39"/>
          <p:cNvSpPr/>
          <p:nvPr/>
        </p:nvSpPr>
        <p:spPr>
          <a:xfrm>
            <a:off x="1192575" y="308550"/>
            <a:ext cx="5948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Not respecting the context window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g3b643bb5940_0_39"/>
          <p:cNvSpPr txBox="1"/>
          <p:nvPr/>
        </p:nvSpPr>
        <p:spPr>
          <a:xfrm>
            <a:off x="29275" y="4536300"/>
            <a:ext cx="3285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Failure Modes</a:t>
            </a:r>
            <a:endParaRPr b="1"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g3b643bb5940_0_39" title="Whiteboard_Animation_of_LLM_Context_Window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75" y="898763"/>
            <a:ext cx="5948400" cy="33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643bb5940_0_80"/>
          <p:cNvSpPr/>
          <p:nvPr/>
        </p:nvSpPr>
        <p:spPr>
          <a:xfrm>
            <a:off x="1192575" y="308550"/>
            <a:ext cx="5948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Not respecting the context window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g3b643bb5940_0_80"/>
          <p:cNvSpPr txBox="1"/>
          <p:nvPr/>
        </p:nvSpPr>
        <p:spPr>
          <a:xfrm>
            <a:off x="29275" y="4536300"/>
            <a:ext cx="3285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Failure Modes</a:t>
            </a:r>
            <a:endParaRPr b="1"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g3b643bb5940_0_80"/>
          <p:cNvSpPr txBox="1"/>
          <p:nvPr/>
        </p:nvSpPr>
        <p:spPr>
          <a:xfrm>
            <a:off x="6289775" y="889100"/>
            <a:ext cx="28143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“Most models break much earlier than advertised. A model claiming 200k tokens typically becomes unreliable around </a:t>
            </a: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130k</a:t>
            </a: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, with </a:t>
            </a: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sudden performance drops</a:t>
            </a: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 rather than gradual degradation.” </a:t>
            </a:r>
            <a:b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— AIMultiple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6" name="Google Shape;166;g3b643bb5940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725" y="884975"/>
            <a:ext cx="4177467" cy="351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643bb5940_0_47"/>
          <p:cNvSpPr/>
          <p:nvPr/>
        </p:nvSpPr>
        <p:spPr>
          <a:xfrm>
            <a:off x="2566525" y="512600"/>
            <a:ext cx="28059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No ground rules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g3b643bb5940_0_47"/>
          <p:cNvSpPr txBox="1"/>
          <p:nvPr/>
        </p:nvSpPr>
        <p:spPr>
          <a:xfrm>
            <a:off x="29275" y="4536300"/>
            <a:ext cx="3285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Failure Modes</a:t>
            </a:r>
            <a:endParaRPr b="1"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g3b643bb5940_0_47" title="Rat_Race_1_9_Movie_CLIP_There_Are_No_Rules_2001_HD.gif"/>
          <p:cNvPicPr preferRelativeResize="0"/>
          <p:nvPr/>
        </p:nvPicPr>
        <p:blipFill rotWithShape="1">
          <a:blip r:embed="rId3">
            <a:alphaModFix/>
          </a:blip>
          <a:srcRect b="11996" l="2238" r="0" t="14131"/>
          <a:stretch/>
        </p:blipFill>
        <p:spPr>
          <a:xfrm>
            <a:off x="455575" y="1345763"/>
            <a:ext cx="6778000" cy="288086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b643bb5940_0_47"/>
          <p:cNvSpPr/>
          <p:nvPr/>
        </p:nvSpPr>
        <p:spPr>
          <a:xfrm>
            <a:off x="7358475" y="3542100"/>
            <a:ext cx="1748700" cy="6687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b643bb5940_0_47"/>
          <p:cNvSpPr/>
          <p:nvPr/>
        </p:nvSpPr>
        <p:spPr>
          <a:xfrm>
            <a:off x="7622995" y="3751375"/>
            <a:ext cx="1369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33232"/>
                </a:solidFill>
              </a:rPr>
              <a:t>.windsurfrules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b643bb5940_0_47"/>
          <p:cNvSpPr/>
          <p:nvPr/>
        </p:nvSpPr>
        <p:spPr>
          <a:xfrm>
            <a:off x="7358475" y="2496800"/>
            <a:ext cx="1748700" cy="6687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b643bb5940_0_47"/>
          <p:cNvSpPr/>
          <p:nvPr/>
        </p:nvSpPr>
        <p:spPr>
          <a:xfrm>
            <a:off x="7622995" y="2706075"/>
            <a:ext cx="1369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33232"/>
                </a:solidFill>
              </a:rPr>
              <a:t>CLAUDE</a:t>
            </a:r>
            <a:r>
              <a:rPr b="1" lang="en-US" sz="1500">
                <a:solidFill>
                  <a:srgbClr val="333232"/>
                </a:solidFill>
              </a:rPr>
              <a:t>.md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b643bb5940_0_47"/>
          <p:cNvSpPr/>
          <p:nvPr/>
        </p:nvSpPr>
        <p:spPr>
          <a:xfrm>
            <a:off x="7358475" y="1468050"/>
            <a:ext cx="1748700" cy="6687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b643bb5940_0_47"/>
          <p:cNvSpPr/>
          <p:nvPr/>
        </p:nvSpPr>
        <p:spPr>
          <a:xfrm>
            <a:off x="7622995" y="1677325"/>
            <a:ext cx="1369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33232"/>
                </a:solidFill>
              </a:rPr>
              <a:t>AGENTS.md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643bb5940_0_61"/>
          <p:cNvSpPr/>
          <p:nvPr/>
        </p:nvSpPr>
        <p:spPr>
          <a:xfrm>
            <a:off x="324200" y="2165575"/>
            <a:ext cx="34893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Telling the agent</a:t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what to code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g3b643bb5940_0_61"/>
          <p:cNvSpPr txBox="1"/>
          <p:nvPr/>
        </p:nvSpPr>
        <p:spPr>
          <a:xfrm>
            <a:off x="29275" y="4536300"/>
            <a:ext cx="3285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Failure Modes</a:t>
            </a:r>
            <a:endParaRPr b="1"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g3b643bb5940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450" y="344559"/>
            <a:ext cx="3285000" cy="4605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23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/>
          <p:nvPr/>
        </p:nvSpPr>
        <p:spPr>
          <a:xfrm>
            <a:off x="1518550" y="1616400"/>
            <a:ext cx="3135000" cy="19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36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Old Habits</a:t>
            </a:r>
            <a:endParaRPr b="1" sz="3600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36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vs.</a:t>
            </a:r>
            <a:endParaRPr b="1" sz="3600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36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New Habits</a:t>
            </a:r>
            <a:endParaRPr b="1" i="0" sz="3600" u="none" cap="none" strike="noStrike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6" title="dragon-kata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817" y="30625"/>
            <a:ext cx="3388183" cy="50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 title="dtc-main-logo-transpare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6125" cy="12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28d4c7686_0_407"/>
          <p:cNvSpPr/>
          <p:nvPr/>
        </p:nvSpPr>
        <p:spPr>
          <a:xfrm>
            <a:off x="3056450" y="313550"/>
            <a:ext cx="3031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Task Management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g3a28d4c7686_0_407"/>
          <p:cNvSpPr/>
          <p:nvPr/>
        </p:nvSpPr>
        <p:spPr>
          <a:xfrm>
            <a:off x="304800" y="1219200"/>
            <a:ext cx="3581400" cy="2590800"/>
          </a:xfrm>
          <a:prstGeom prst="roundRect">
            <a:avLst>
              <a:gd fmla="val 2941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a28d4c7686_0_407"/>
          <p:cNvSpPr/>
          <p:nvPr/>
        </p:nvSpPr>
        <p:spPr>
          <a:xfrm>
            <a:off x="1177048" y="1471700"/>
            <a:ext cx="1836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OLD HABIT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3a28d4c7686_0_407"/>
          <p:cNvSpPr/>
          <p:nvPr/>
        </p:nvSpPr>
        <p:spPr>
          <a:xfrm>
            <a:off x="337050" y="1928925"/>
            <a:ext cx="35490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lists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lists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lang="en-US" sz="135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Behavior-first thinking</a:t>
            </a:r>
            <a:endParaRPr sz="135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06" name="Google Shape;206;g3a28d4c7686_0_407"/>
          <p:cNvGrpSpPr/>
          <p:nvPr/>
        </p:nvGrpSpPr>
        <p:grpSpPr>
          <a:xfrm>
            <a:off x="5257800" y="1219200"/>
            <a:ext cx="3581400" cy="2590800"/>
            <a:chOff x="5257800" y="1219200"/>
            <a:chExt cx="3581400" cy="2590800"/>
          </a:xfrm>
        </p:grpSpPr>
        <p:sp>
          <p:nvSpPr>
            <p:cNvPr id="207" name="Google Shape;207;g3a28d4c7686_0_407"/>
            <p:cNvSpPr/>
            <p:nvPr/>
          </p:nvSpPr>
          <p:spPr>
            <a:xfrm>
              <a:off x="5257800" y="1219200"/>
              <a:ext cx="3581400" cy="2590800"/>
            </a:xfrm>
            <a:prstGeom prst="roundRect">
              <a:avLst>
                <a:gd fmla="val 2941" name="adj"/>
              </a:avLst>
            </a:prstGeom>
            <a:solidFill>
              <a:srgbClr val="3332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g3a28d4c7686_0_407"/>
            <p:cNvSpPr/>
            <p:nvPr/>
          </p:nvSpPr>
          <p:spPr>
            <a:xfrm>
              <a:off x="6130051" y="1471700"/>
              <a:ext cx="1836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76B4F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HABIT</a:t>
              </a:r>
              <a:endParaRPr b="1" i="0" sz="1800" u="none" cap="none" strike="noStrike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9" name="Google Shape;209;g3a28d4c7686_0_407"/>
            <p:cNvSpPr/>
            <p:nvPr/>
          </p:nvSpPr>
          <p:spPr>
            <a:xfrm>
              <a:off x="5372400" y="1970325"/>
              <a:ext cx="3352200" cy="14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i="0" lang="en-US" sz="1500" u="none" cap="none" strike="noStrike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Task lists </a:t>
              </a: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turn</a:t>
              </a:r>
              <a:r>
                <a:rPr i="0" lang="en-US" sz="1500" u="none" cap="none" strike="noStrike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into .md </a:t>
              </a: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files with ASCII wireframes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Behaviors and outcomes thinking still remains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10" name="Google Shape;210;g3a28d4c7686_0_407"/>
          <p:cNvSpPr/>
          <p:nvPr/>
        </p:nvSpPr>
        <p:spPr>
          <a:xfrm>
            <a:off x="3971350" y="2108125"/>
            <a:ext cx="1195500" cy="5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"/>
          <p:cNvSpPr/>
          <p:nvPr/>
        </p:nvSpPr>
        <p:spPr>
          <a:xfrm>
            <a:off x="2060543" y="304800"/>
            <a:ext cx="502291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Daily </a:t>
            </a:r>
            <a:r>
              <a:rPr b="1" i="0" lang="en-US" sz="2700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Pairing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304800" y="1219200"/>
            <a:ext cx="3581400" cy="2590800"/>
          </a:xfrm>
          <a:prstGeom prst="roundRect">
            <a:avLst>
              <a:gd fmla="val 2941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1032201" y="1502423"/>
            <a:ext cx="169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OLD HABIT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579882" y="2076450"/>
            <a:ext cx="303123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7+ years</a:t>
            </a:r>
            <a:r>
              <a:rPr i="0" lang="en-US" sz="1500" u="none" cap="none" strike="noStrike">
                <a:solidFill>
                  <a:srgbClr val="6C757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i="0" lang="en-US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of pair programming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609600" y="2495550"/>
            <a:ext cx="29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Communication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Critique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Honest feedback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3971350" y="2108125"/>
            <a:ext cx="1195500" cy="5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5310300" y="1238250"/>
            <a:ext cx="3581550" cy="2590800"/>
            <a:chOff x="1373925" y="685800"/>
            <a:chExt cx="3581550" cy="2590800"/>
          </a:xfrm>
        </p:grpSpPr>
        <p:sp>
          <p:nvSpPr>
            <p:cNvPr id="223" name="Google Shape;223;p7"/>
            <p:cNvSpPr/>
            <p:nvPr/>
          </p:nvSpPr>
          <p:spPr>
            <a:xfrm>
              <a:off x="1373925" y="685800"/>
              <a:ext cx="3581400" cy="2590800"/>
            </a:xfrm>
            <a:prstGeom prst="roundRect">
              <a:avLst>
                <a:gd fmla="val 2941" name="adj"/>
              </a:avLst>
            </a:prstGeom>
            <a:solidFill>
              <a:srgbClr val="3332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2246176" y="1004596"/>
              <a:ext cx="1836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76B4F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HABIT</a:t>
              </a:r>
              <a:endParaRPr b="1" i="0" sz="1800" u="none" cap="none" strike="noStrike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1493775" y="1534886"/>
              <a:ext cx="3461700" cy="15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Strong-style pairing with agents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Communicate intent, not implementation details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Tap into agent’s optionality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2135650" y="295500"/>
            <a:ext cx="48249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i="0" lang="en-US" sz="3000" u="none" cap="none" strike="noStrike">
                <a:solidFill>
                  <a:srgbClr val="333232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This talk is for</a:t>
            </a:r>
            <a:r>
              <a:rPr lang="en-US" sz="3000">
                <a:solidFill>
                  <a:srgbClr val="333232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 software engineers</a:t>
            </a:r>
            <a:endParaRPr i="0" sz="3000" u="none" cap="none" strike="noStrike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grpSp>
        <p:nvGrpSpPr>
          <p:cNvPr id="28" name="Google Shape;28;p3"/>
          <p:cNvGrpSpPr/>
          <p:nvPr/>
        </p:nvGrpSpPr>
        <p:grpSpPr>
          <a:xfrm>
            <a:off x="762000" y="1350558"/>
            <a:ext cx="7620000" cy="3587262"/>
            <a:chOff x="762000" y="1350558"/>
            <a:chExt cx="7620000" cy="3587262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762000" y="1350558"/>
              <a:ext cx="7620000" cy="3543300"/>
              <a:chOff x="762000" y="1394520"/>
              <a:chExt cx="7620000" cy="35433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762000" y="1394520"/>
                <a:ext cx="7620000" cy="800100"/>
              </a:xfrm>
              <a:prstGeom prst="roundRect">
                <a:avLst>
                  <a:gd fmla="val 9524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95250" rotWithShape="0" algn="bl" dir="5400000" dist="19050">
                  <a:srgbClr val="333232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762000" y="2308920"/>
                <a:ext cx="7620000" cy="800100"/>
              </a:xfrm>
              <a:prstGeom prst="roundRect">
                <a:avLst>
                  <a:gd fmla="val 9524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95250" rotWithShape="0" algn="bl" dir="5400000" dist="19050">
                  <a:srgbClr val="333232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762000" y="3223320"/>
                <a:ext cx="7620000" cy="800100"/>
              </a:xfrm>
              <a:prstGeom prst="roundRect">
                <a:avLst>
                  <a:gd fmla="val 9524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95250" rotWithShape="0" algn="bl" dir="5400000" dist="19050">
                  <a:srgbClr val="333232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957453" y="1661220"/>
                <a:ext cx="7267194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232"/>
                  </a:buClr>
                  <a:buSzPts val="1500"/>
                  <a:buFont typeface="Arial"/>
                  <a:buNone/>
                </a:pPr>
                <a:r>
                  <a:rPr i="0" lang="en-US" sz="1500" u="none" cap="none" strike="noStrike">
                    <a:solidFill>
                      <a:srgbClr val="333232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Thinking about using coding agents</a:t>
                </a:r>
                <a:endParaRPr i="0" sz="15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957453" y="2575620"/>
                <a:ext cx="7267194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232"/>
                  </a:buClr>
                  <a:buSzPts val="1500"/>
                  <a:buFont typeface="Arial"/>
                  <a:buNone/>
                </a:pPr>
                <a:r>
                  <a:rPr i="0" lang="en-US" sz="1500" u="none" cap="none" strike="noStrike">
                    <a:solidFill>
                      <a:srgbClr val="333232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Using agents for side projects only</a:t>
                </a:r>
                <a:endParaRPr i="0" sz="15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957453" y="3490020"/>
                <a:ext cx="7267194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232"/>
                  </a:buClr>
                  <a:buSzPts val="1500"/>
                  <a:buFont typeface="Arial"/>
                  <a:buNone/>
                </a:pPr>
                <a:r>
                  <a:rPr i="0" lang="en-US" sz="1500" u="none" cap="none" strike="noStrike">
                    <a:solidFill>
                      <a:srgbClr val="333232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Using agents in </a:t>
                </a:r>
                <a:r>
                  <a:rPr i="0" lang="en-US" sz="1500" u="none" cap="none" strike="noStrike">
                    <a:solidFill>
                      <a:srgbClr val="E74C3C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production, but struggling</a:t>
                </a:r>
                <a:endParaRPr i="0" sz="15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62000" y="4137720"/>
                <a:ext cx="7620000" cy="800100"/>
              </a:xfrm>
              <a:prstGeom prst="roundRect">
                <a:avLst>
                  <a:gd fmla="val 9524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95250" rotWithShape="0" algn="bl" dir="5400000" dist="19050">
                  <a:srgbClr val="333232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957453" y="4404420"/>
                <a:ext cx="7267194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232"/>
                  </a:buClr>
                  <a:buSzPts val="1500"/>
                  <a:buFont typeface="Arial"/>
                  <a:buNone/>
                </a:pPr>
                <a:r>
                  <a:rPr i="0" lang="en-US" sz="1500" u="none" cap="none" strike="noStrike">
                    <a:solidFill>
                      <a:srgbClr val="333232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Using agents successfully, want to hear how others do it</a:t>
                </a:r>
                <a:endParaRPr i="0" sz="15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cxnSp>
          <p:nvCxnSpPr>
            <p:cNvPr id="38" name="Google Shape;38;p3"/>
            <p:cNvCxnSpPr/>
            <p:nvPr/>
          </p:nvCxnSpPr>
          <p:spPr>
            <a:xfrm>
              <a:off x="781050" y="1394520"/>
              <a:ext cx="0" cy="800100"/>
            </a:xfrm>
            <a:prstGeom prst="straightConnector1">
              <a:avLst/>
            </a:prstGeom>
            <a:noFill/>
            <a:ln cap="flat" cmpd="sng" w="3810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781050" y="2308920"/>
              <a:ext cx="0" cy="800100"/>
            </a:xfrm>
            <a:prstGeom prst="straightConnector1">
              <a:avLst/>
            </a:prstGeom>
            <a:noFill/>
            <a:ln cap="flat" cmpd="sng" w="3810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781050" y="3223320"/>
              <a:ext cx="0" cy="800100"/>
            </a:xfrm>
            <a:prstGeom prst="straightConnector1">
              <a:avLst/>
            </a:prstGeom>
            <a:noFill/>
            <a:ln cap="flat" cmpd="sng" w="3810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781050" y="4137720"/>
              <a:ext cx="0" cy="800100"/>
            </a:xfrm>
            <a:prstGeom prst="straightConnector1">
              <a:avLst/>
            </a:prstGeom>
            <a:noFill/>
            <a:ln cap="flat" cmpd="sng" w="3810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/>
          <p:nvPr/>
        </p:nvSpPr>
        <p:spPr>
          <a:xfrm>
            <a:off x="2390870" y="304800"/>
            <a:ext cx="43622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Design Evolution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304800" y="1219200"/>
            <a:ext cx="3581400" cy="2590800"/>
          </a:xfrm>
          <a:prstGeom prst="roundRect">
            <a:avLst>
              <a:gd fmla="val 2941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8"/>
          <p:cNvSpPr/>
          <p:nvPr/>
        </p:nvSpPr>
        <p:spPr>
          <a:xfrm>
            <a:off x="1168198" y="1441750"/>
            <a:ext cx="1854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OLD HABIT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79900" y="1943850"/>
            <a:ext cx="30312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i="0" lang="en-US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Evolutionary design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Gradual refinement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Careful iterations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Merciless refactoring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3971350" y="2108125"/>
            <a:ext cx="1195500" cy="5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8"/>
          <p:cNvGrpSpPr/>
          <p:nvPr/>
        </p:nvGrpSpPr>
        <p:grpSpPr>
          <a:xfrm>
            <a:off x="5310300" y="1238250"/>
            <a:ext cx="3581550" cy="2590800"/>
            <a:chOff x="1373925" y="685800"/>
            <a:chExt cx="3581550" cy="2590800"/>
          </a:xfrm>
        </p:grpSpPr>
        <p:sp>
          <p:nvSpPr>
            <p:cNvPr id="237" name="Google Shape;237;p8"/>
            <p:cNvSpPr/>
            <p:nvPr/>
          </p:nvSpPr>
          <p:spPr>
            <a:xfrm>
              <a:off x="1373925" y="685800"/>
              <a:ext cx="3581400" cy="2590800"/>
            </a:xfrm>
            <a:prstGeom prst="roundRect">
              <a:avLst>
                <a:gd fmla="val 2941" name="adj"/>
              </a:avLst>
            </a:prstGeom>
            <a:solidFill>
              <a:srgbClr val="3332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2246176" y="908374"/>
              <a:ext cx="1836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76B4F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HABIT</a:t>
              </a:r>
              <a:endParaRPr b="1" i="0" sz="1800" u="none" cap="none" strike="noStrike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1493775" y="1347461"/>
              <a:ext cx="3461700" cy="15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Incremental development with agent collaboration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Rapid iteration cycles with instant feedback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Seek advice of agent’s vast wealth of knowledge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28d4c7686_0_39"/>
          <p:cNvSpPr/>
          <p:nvPr/>
        </p:nvSpPr>
        <p:spPr>
          <a:xfrm>
            <a:off x="2390870" y="304800"/>
            <a:ext cx="4362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Commit Discipline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a28d4c7686_0_39"/>
          <p:cNvSpPr/>
          <p:nvPr/>
        </p:nvSpPr>
        <p:spPr>
          <a:xfrm>
            <a:off x="304800" y="1219200"/>
            <a:ext cx="3581400" cy="2590800"/>
          </a:xfrm>
          <a:prstGeom prst="roundRect">
            <a:avLst>
              <a:gd fmla="val 2941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a28d4c7686_0_39"/>
          <p:cNvSpPr/>
          <p:nvPr/>
        </p:nvSpPr>
        <p:spPr>
          <a:xfrm>
            <a:off x="1168198" y="1441750"/>
            <a:ext cx="1854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OLD HABIT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3a28d4c7686_0_39"/>
          <p:cNvSpPr/>
          <p:nvPr/>
        </p:nvSpPr>
        <p:spPr>
          <a:xfrm>
            <a:off x="579900" y="1943850"/>
            <a:ext cx="30312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b="1" lang="en-US" sz="1500">
                <a:solidFill>
                  <a:schemeClr val="dk1"/>
                </a:solidFill>
              </a:rPr>
              <a:t>Sometimes</a:t>
            </a:r>
            <a:r>
              <a:rPr lang="en-US" sz="1500">
                <a:solidFill>
                  <a:schemeClr val="dk1"/>
                </a:solidFill>
              </a:rPr>
              <a:t> microcommits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Occasional rollbacks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Less disciplined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9" name="Google Shape;249;g3a28d4c7686_0_39"/>
          <p:cNvSpPr/>
          <p:nvPr/>
        </p:nvSpPr>
        <p:spPr>
          <a:xfrm>
            <a:off x="3971350" y="2108125"/>
            <a:ext cx="1195500" cy="5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g3a28d4c7686_0_39"/>
          <p:cNvGrpSpPr/>
          <p:nvPr/>
        </p:nvGrpSpPr>
        <p:grpSpPr>
          <a:xfrm>
            <a:off x="5310300" y="1238250"/>
            <a:ext cx="3581550" cy="2590800"/>
            <a:chOff x="1373925" y="685800"/>
            <a:chExt cx="3581550" cy="2590800"/>
          </a:xfrm>
        </p:grpSpPr>
        <p:sp>
          <p:nvSpPr>
            <p:cNvPr id="251" name="Google Shape;251;g3a28d4c7686_0_39"/>
            <p:cNvSpPr/>
            <p:nvPr/>
          </p:nvSpPr>
          <p:spPr>
            <a:xfrm>
              <a:off x="1373925" y="685800"/>
              <a:ext cx="3581400" cy="2590800"/>
            </a:xfrm>
            <a:prstGeom prst="roundRect">
              <a:avLst>
                <a:gd fmla="val 2941" name="adj"/>
              </a:avLst>
            </a:prstGeom>
            <a:solidFill>
              <a:srgbClr val="3332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g3a28d4c7686_0_39"/>
            <p:cNvSpPr/>
            <p:nvPr/>
          </p:nvSpPr>
          <p:spPr>
            <a:xfrm>
              <a:off x="2246176" y="908374"/>
              <a:ext cx="1836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76B4F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HABIT</a:t>
              </a:r>
              <a:endParaRPr b="1" i="0" sz="1800" u="none" cap="none" strike="noStrike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3" name="Google Shape;253;g3a28d4c7686_0_39"/>
            <p:cNvSpPr/>
            <p:nvPr/>
          </p:nvSpPr>
          <p:spPr>
            <a:xfrm>
              <a:off x="1493775" y="1347461"/>
              <a:ext cx="3461700" cy="15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Commit once the code works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Must be able to rollback changes quickly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Agents create messes fast!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28d4c7686_0_63"/>
          <p:cNvSpPr/>
          <p:nvPr/>
        </p:nvSpPr>
        <p:spPr>
          <a:xfrm>
            <a:off x="2235422" y="304800"/>
            <a:ext cx="4673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Learning &amp; Experimentation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g3a28d4c7686_0_63"/>
          <p:cNvSpPr/>
          <p:nvPr/>
        </p:nvSpPr>
        <p:spPr>
          <a:xfrm>
            <a:off x="304800" y="1219200"/>
            <a:ext cx="3581400" cy="2590800"/>
          </a:xfrm>
          <a:prstGeom prst="roundRect">
            <a:avLst>
              <a:gd fmla="val 2941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3a28d4c7686_0_63"/>
          <p:cNvSpPr/>
          <p:nvPr/>
        </p:nvSpPr>
        <p:spPr>
          <a:xfrm>
            <a:off x="1168198" y="1441750"/>
            <a:ext cx="1854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OLD HABIT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3a28d4c7686_0_63"/>
          <p:cNvSpPr/>
          <p:nvPr/>
        </p:nvSpPr>
        <p:spPr>
          <a:xfrm>
            <a:off x="579900" y="1943850"/>
            <a:ext cx="30417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Careful</a:t>
            </a:r>
            <a:r>
              <a:rPr lang="en-US" sz="1500">
                <a:solidFill>
                  <a:srgbClr val="6C757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experimentation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 attachment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Cautious iterations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3" name="Google Shape;263;g3a28d4c7686_0_63"/>
          <p:cNvSpPr/>
          <p:nvPr/>
        </p:nvSpPr>
        <p:spPr>
          <a:xfrm>
            <a:off x="3971350" y="2108125"/>
            <a:ext cx="1195500" cy="5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g3a28d4c7686_0_63"/>
          <p:cNvGrpSpPr/>
          <p:nvPr/>
        </p:nvGrpSpPr>
        <p:grpSpPr>
          <a:xfrm>
            <a:off x="5310300" y="1238250"/>
            <a:ext cx="3581550" cy="2590800"/>
            <a:chOff x="1373925" y="685800"/>
            <a:chExt cx="3581550" cy="2590800"/>
          </a:xfrm>
        </p:grpSpPr>
        <p:sp>
          <p:nvSpPr>
            <p:cNvPr id="265" name="Google Shape;265;g3a28d4c7686_0_63"/>
            <p:cNvSpPr/>
            <p:nvPr/>
          </p:nvSpPr>
          <p:spPr>
            <a:xfrm>
              <a:off x="1373925" y="685800"/>
              <a:ext cx="3581400" cy="2590800"/>
            </a:xfrm>
            <a:prstGeom prst="roundRect">
              <a:avLst>
                <a:gd fmla="val 2941" name="adj"/>
              </a:avLst>
            </a:prstGeom>
            <a:solidFill>
              <a:srgbClr val="3332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g3a28d4c7686_0_63"/>
            <p:cNvSpPr/>
            <p:nvPr/>
          </p:nvSpPr>
          <p:spPr>
            <a:xfrm>
              <a:off x="2246176" y="908374"/>
              <a:ext cx="1836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76B4F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HABIT</a:t>
              </a:r>
              <a:endParaRPr b="1" i="0" sz="1800" u="none" cap="none" strike="noStrike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" name="Google Shape;267;g3a28d4c7686_0_63"/>
            <p:cNvSpPr/>
            <p:nvPr/>
          </p:nvSpPr>
          <p:spPr>
            <a:xfrm>
              <a:off x="1493775" y="1347461"/>
              <a:ext cx="3461700" cy="15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Rapid experimentation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Throw away code easily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Keep learnings, ditch implementation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3ab82101fca_0_0" title="craftsmanship-manifes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243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ab82101fca_0_0"/>
          <p:cNvSpPr txBox="1"/>
          <p:nvPr/>
        </p:nvSpPr>
        <p:spPr>
          <a:xfrm>
            <a:off x="5539800" y="1170150"/>
            <a:ext cx="3617100" cy="28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A movement to prioritize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 quality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community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incremental business value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XP practices like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TDD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Continuous</a:t>
            </a: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 Integration (TBD)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Refactoring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Social programming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5" name="Google Shape;275;g3ab82101fca_0_0"/>
          <p:cNvSpPr txBox="1"/>
          <p:nvPr/>
        </p:nvSpPr>
        <p:spPr>
          <a:xfrm>
            <a:off x="5593050" y="92550"/>
            <a:ext cx="35106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The Craftsmanship Comeback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28d4c7686_0_421"/>
          <p:cNvSpPr/>
          <p:nvPr/>
        </p:nvSpPr>
        <p:spPr>
          <a:xfrm>
            <a:off x="552900" y="1358500"/>
            <a:ext cx="4038600" cy="24207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a28d4c7686_0_421"/>
          <p:cNvSpPr/>
          <p:nvPr/>
        </p:nvSpPr>
        <p:spPr>
          <a:xfrm>
            <a:off x="2159222" y="457200"/>
            <a:ext cx="4673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Stock Tracker App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g3a28d4c7686_0_421"/>
          <p:cNvSpPr txBox="1"/>
          <p:nvPr/>
        </p:nvSpPr>
        <p:spPr>
          <a:xfrm>
            <a:off x="826950" y="1397500"/>
            <a:ext cx="37047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WHAT IT IS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Modern web platform for real-time stock tracking</a:t>
            </a:r>
            <a:b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Mobile-optimized for retail investors &amp; traders</a:t>
            </a:r>
            <a:b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Unified view of essential stock data 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a28d4c7686_0_421"/>
          <p:cNvSpPr/>
          <p:nvPr/>
        </p:nvSpPr>
        <p:spPr>
          <a:xfrm>
            <a:off x="4831675" y="1358500"/>
            <a:ext cx="4038600" cy="24207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a28d4c7686_0_421"/>
          <p:cNvSpPr txBox="1"/>
          <p:nvPr/>
        </p:nvSpPr>
        <p:spPr>
          <a:xfrm>
            <a:off x="5105725" y="1397500"/>
            <a:ext cx="3764700" cy="24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CORE CAPABILITIES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Search &amp; Discover Stocks</a:t>
            </a:r>
            <a:b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Watchlist Management</a:t>
            </a:r>
            <a:b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View interactive candlestick charts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Comprehensive Metrics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256d98bba_0_104"/>
          <p:cNvSpPr/>
          <p:nvPr/>
        </p:nvSpPr>
        <p:spPr>
          <a:xfrm>
            <a:off x="1603850" y="220925"/>
            <a:ext cx="57213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Diamante Investments v1.0 -&gt; v2.0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g3a256d98bba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75" y="1166075"/>
            <a:ext cx="4976923" cy="265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a256d98bba_0_104"/>
          <p:cNvSpPr txBox="1"/>
          <p:nvPr/>
        </p:nvSpPr>
        <p:spPr>
          <a:xfrm>
            <a:off x="196575" y="3820450"/>
            <a:ext cx="43101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Java Swing Desktop Application built in 2017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4" name="Google Shape;294;g3a256d98bba_0_104"/>
          <p:cNvSpPr txBox="1"/>
          <p:nvPr/>
        </p:nvSpPr>
        <p:spPr>
          <a:xfrm>
            <a:off x="4858955" y="3820450"/>
            <a:ext cx="36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Current Web version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95" name="Google Shape;295;g3a256d98bba_0_104" title="investments-sto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500" y="1667175"/>
            <a:ext cx="3818099" cy="215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28d4c7686_0_374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2" name="Google Shape;302;g3a28d4c7686_0_374"/>
          <p:cNvGrpSpPr/>
          <p:nvPr/>
        </p:nvGrpSpPr>
        <p:grpSpPr>
          <a:xfrm>
            <a:off x="1868205" y="1631450"/>
            <a:ext cx="1808800" cy="568800"/>
            <a:chOff x="3011125" y="1174250"/>
            <a:chExt cx="2850300" cy="568800"/>
          </a:xfrm>
        </p:grpSpPr>
        <p:sp>
          <p:nvSpPr>
            <p:cNvPr id="303" name="Google Shape;303;g3a28d4c7686_0_374"/>
            <p:cNvSpPr/>
            <p:nvPr/>
          </p:nvSpPr>
          <p:spPr>
            <a:xfrm>
              <a:off x="3011125" y="1174250"/>
              <a:ext cx="28503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g3a28d4c7686_0_374"/>
            <p:cNvSpPr/>
            <p:nvPr/>
          </p:nvSpPr>
          <p:spPr>
            <a:xfrm>
              <a:off x="3160868" y="1325300"/>
              <a:ext cx="2634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  Ground Rules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05" name="Google Shape;305;g3a28d4c7686_0_374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306" name="Google Shape;306;g3a28d4c7686_0_374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3a28d4c7686_0_374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08" name="Google Shape;308;g3a28d4c7686_0_374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309" name="Google Shape;309;g3a28d4c7686_0_374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g3a28d4c7686_0_374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11" name="Google Shape;311;g3a28d4c7686_0_374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3a28d4c7686_0_374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g3a28d4c7686_0_374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a28d4c7686_0_374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a28d4c7686_0_374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a28d4c7686_0_374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g3a28d4c7686_0_374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g3a28d4c7686_0_374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319" name="Google Shape;319;g3a28d4c7686_0_374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g3a28d4c7686_0_374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21" name="Google Shape;321;g3a28d4c7686_0_374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1868205" y="1631450"/>
            <a:ext cx="1808800" cy="5688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E74C3C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1963231" y="1782500"/>
            <a:ext cx="1672108" cy="26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 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Ground Rules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331" name="Google Shape;331;p11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33" name="Google Shape;333;p11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334" name="Google Shape;334;p11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36" name="Google Shape;336;p11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1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11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1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1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1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11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11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344" name="Google Shape;344;p11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46" name="Google Shape;346;p11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"/>
          <p:cNvSpPr/>
          <p:nvPr/>
        </p:nvSpPr>
        <p:spPr>
          <a:xfrm>
            <a:off x="163225" y="933450"/>
            <a:ext cx="3632400" cy="2457000"/>
          </a:xfrm>
          <a:prstGeom prst="roundRect">
            <a:avLst>
              <a:gd fmla="val 3571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265950" y="1181100"/>
            <a:ext cx="34833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Don’t repeat </a:t>
            </a:r>
            <a:r>
              <a:rPr lang="en-US" sz="135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yourself</a:t>
            </a:r>
            <a:r>
              <a:rPr lang="en-US" sz="135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 every chat</a:t>
            </a:r>
            <a:endParaRPr sz="135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Give your agent rules and guidelines to follow</a:t>
            </a:r>
            <a:endParaRPr sz="135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Char char="❏"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CLAUDE.md, AGENTS.md files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❏"/>
            </a:pPr>
            <a:r>
              <a:rPr i="0" lang="en-US" sz="135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Working agreement</a:t>
            </a: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with agent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120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Ask agent to help create rules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152400" y="3676650"/>
            <a:ext cx="3585900" cy="1151100"/>
          </a:xfrm>
          <a:prstGeom prst="roundRect">
            <a:avLst>
              <a:gd fmla="val 8000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265950" y="3867150"/>
            <a:ext cx="3348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C757D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6C75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When working with an agent's defaults, they may not suit your needs. As you find yourself teaching and lecturing the agent, make a note to put down rules.</a:t>
            </a:r>
            <a:endParaRPr i="0" sz="10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6" name="Google Shape;356;p12"/>
          <p:cNvSpPr/>
          <p:nvPr/>
        </p:nvSpPr>
        <p:spPr>
          <a:xfrm>
            <a:off x="709725" y="344775"/>
            <a:ext cx="2334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Ground Rules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12" title="rules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a28d4c7686_0_209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4" name="Google Shape;364;g3a28d4c7686_0_209"/>
          <p:cNvGrpSpPr/>
          <p:nvPr/>
        </p:nvGrpSpPr>
        <p:grpSpPr>
          <a:xfrm>
            <a:off x="1868205" y="1631450"/>
            <a:ext cx="1808800" cy="568800"/>
            <a:chOff x="3011125" y="1174250"/>
            <a:chExt cx="2850300" cy="568800"/>
          </a:xfrm>
        </p:grpSpPr>
        <p:sp>
          <p:nvSpPr>
            <p:cNvPr id="365" name="Google Shape;365;g3a28d4c7686_0_209"/>
            <p:cNvSpPr/>
            <p:nvPr/>
          </p:nvSpPr>
          <p:spPr>
            <a:xfrm>
              <a:off x="3011125" y="1174250"/>
              <a:ext cx="28503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g3a28d4c7686_0_209"/>
            <p:cNvSpPr/>
            <p:nvPr/>
          </p:nvSpPr>
          <p:spPr>
            <a:xfrm>
              <a:off x="3160868" y="1325300"/>
              <a:ext cx="2634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  Ground Rules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7" name="Google Shape;367;g3a28d4c7686_0_209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368" name="Google Shape;368;g3a28d4c7686_0_209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g3a28d4c7686_0_209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70" name="Google Shape;370;g3a28d4c7686_0_209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371" name="Google Shape;371;g3a28d4c7686_0_209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g3a28d4c7686_0_209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73" name="Google Shape;373;g3a28d4c7686_0_209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3a28d4c7686_0_209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g3a28d4c7686_0_209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a28d4c7686_0_209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a28d4c7686_0_209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a28d4c7686_0_209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g3a28d4c7686_0_209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3a28d4c7686_0_209"/>
          <p:cNvSpPr/>
          <p:nvPr/>
        </p:nvSpPr>
        <p:spPr>
          <a:xfrm>
            <a:off x="3357512" y="2573713"/>
            <a:ext cx="1567057" cy="5688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3a28d4c7686_0_209"/>
          <p:cNvSpPr/>
          <p:nvPr/>
        </p:nvSpPr>
        <p:spPr>
          <a:xfrm>
            <a:off x="3574320" y="2724763"/>
            <a:ext cx="1192559" cy="26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   Planning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2" name="Google Shape;382;g3a28d4c7686_0_209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b5be44b1e8_0_54"/>
          <p:cNvSpPr/>
          <p:nvPr/>
        </p:nvSpPr>
        <p:spPr>
          <a:xfrm>
            <a:off x="2789802" y="229300"/>
            <a:ext cx="3913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lang="en-US" sz="3000">
                <a:solidFill>
                  <a:srgbClr val="333232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Who am I?</a:t>
            </a:r>
            <a:endParaRPr i="0" sz="3000" u="none" cap="none" strike="noStrike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48" name="Google Shape;48;g3b5be44b1e8_0_54"/>
          <p:cNvSpPr txBox="1"/>
          <p:nvPr/>
        </p:nvSpPr>
        <p:spPr>
          <a:xfrm>
            <a:off x="2375650" y="1045900"/>
            <a:ext cx="42594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Steven Diamante from Raleigh, NC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Founder of Diamante Technical Coaching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AI Consultant at Artium AI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Avid XP </a:t>
            </a: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practitioner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pairing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TDD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refactoring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continuous integration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Over 1k hours of Claude Code usage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Building AI with AI in production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Hobbies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Plays guitar and sings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❏"/>
            </a:pPr>
            <a:r>
              <a:rPr lang="en-U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Meditating for over 5 years 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❏"/>
            </a:pPr>
            <a:r>
              <a:rPr lang="en-U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Chess and Poker player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❏"/>
            </a:pPr>
            <a:r>
              <a:rPr lang="en-U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Travels the world with family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9" name="Google Shape;49;g3b5be44b1e8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56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g3b5be44b1e8_0_54" title="steven-sipping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8350" y="0"/>
            <a:ext cx="2375650" cy="514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"/>
          <p:cNvSpPr/>
          <p:nvPr/>
        </p:nvSpPr>
        <p:spPr>
          <a:xfrm>
            <a:off x="304800" y="1638300"/>
            <a:ext cx="4038600" cy="19386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594741" y="1676400"/>
            <a:ext cx="345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📋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594750" y="2362200"/>
            <a:ext cx="35340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Char char="❏"/>
            </a:pPr>
            <a:r>
              <a:rPr b="1" i="0" lang="en-US" sz="15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Gherkin User Stories</a:t>
            </a:r>
            <a:endParaRPr b="1" i="0" sz="1500" u="none" cap="none" strike="noStrike">
              <a:solidFill>
                <a:srgbClr val="333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Char char="❏"/>
            </a:pPr>
            <a:r>
              <a:rPr b="1" lang="en-US" sz="1350">
                <a:solidFill>
                  <a:srgbClr val="333232"/>
                </a:solidFill>
              </a:rPr>
              <a:t>Given/When/Then</a:t>
            </a:r>
            <a:r>
              <a:rPr lang="en-US" sz="1350">
                <a:solidFill>
                  <a:srgbClr val="333232"/>
                </a:solidFill>
              </a:rPr>
              <a:t> scenarios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Char char="❏"/>
            </a:pPr>
            <a:r>
              <a:rPr lang="en-US" sz="1350">
                <a:solidFill>
                  <a:srgbClr val="333232"/>
                </a:solidFill>
              </a:rPr>
              <a:t>Clear acceptance criteria</a:t>
            </a:r>
            <a:endParaRPr b="1" sz="1500">
              <a:solidFill>
                <a:srgbClr val="333232"/>
              </a:solidFill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4800600" y="1638300"/>
            <a:ext cx="4038600" cy="19386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5090541" y="1676400"/>
            <a:ext cx="345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🎯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5090541" y="2362200"/>
            <a:ext cx="3458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Expected Outcomes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5124450" y="2781300"/>
            <a:ext cx="3390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1" i="0" lang="en-US" sz="135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success</a:t>
            </a: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 looks like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Measurable</a:t>
            </a: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 results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1931250" y="304800"/>
            <a:ext cx="528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Define Success Before You Code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"/>
          <p:cNvSpPr/>
          <p:nvPr/>
        </p:nvSpPr>
        <p:spPr>
          <a:xfrm>
            <a:off x="304800" y="1157700"/>
            <a:ext cx="4038600" cy="22932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594741" y="1295400"/>
            <a:ext cx="345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4"/>
          <p:cNvSpPr/>
          <p:nvPr/>
        </p:nvSpPr>
        <p:spPr>
          <a:xfrm>
            <a:off x="628641" y="2057400"/>
            <a:ext cx="3458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are we doing this?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4" name="Google Shape;404;p14"/>
          <p:cNvSpPr/>
          <p:nvPr/>
        </p:nvSpPr>
        <p:spPr>
          <a:xfrm>
            <a:off x="628650" y="2400300"/>
            <a:ext cx="3390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</a:t>
            </a:r>
            <a:r>
              <a:rPr i="0" lang="en-US" sz="135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</a:t>
            </a: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does it solve?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Business value alignment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5" name="Google Shape;405;p14"/>
          <p:cNvSpPr/>
          <p:nvPr/>
        </p:nvSpPr>
        <p:spPr>
          <a:xfrm>
            <a:off x="4800600" y="1157650"/>
            <a:ext cx="4038600" cy="22932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4"/>
          <p:cNvSpPr/>
          <p:nvPr/>
        </p:nvSpPr>
        <p:spPr>
          <a:xfrm>
            <a:off x="5090541" y="1295400"/>
            <a:ext cx="3458718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333232"/>
                </a:solidFill>
              </a:rPr>
              <a:t>📃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4"/>
          <p:cNvSpPr/>
          <p:nvPr/>
        </p:nvSpPr>
        <p:spPr>
          <a:xfrm>
            <a:off x="5090541" y="1866900"/>
            <a:ext cx="3458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Integration Information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5124450" y="2400300"/>
            <a:ext cx="33909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 documentation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System diagrams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Existing</a:t>
            </a: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code patterns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3289349" y="342900"/>
            <a:ext cx="2565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Provide Context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5"/>
          <p:cNvSpPr/>
          <p:nvPr/>
        </p:nvSpPr>
        <p:spPr>
          <a:xfrm>
            <a:off x="4865975" y="96317"/>
            <a:ext cx="3863400" cy="1544100"/>
          </a:xfrm>
          <a:prstGeom prst="roundRect">
            <a:avLst>
              <a:gd fmla="val 5714" name="adj"/>
            </a:avLst>
          </a:prstGeom>
          <a:solidFill>
            <a:srgbClr val="FFFFFF"/>
          </a:solidFill>
          <a:ln cap="flat" cmpd="sng" w="178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88987" rotWithShape="0" algn="bl" dir="5400000" dist="17797">
              <a:srgbClr val="333232">
                <a:alpha val="9803"/>
              </a:srgbClr>
            </a:outerShdw>
          </a:effectLst>
        </p:spPr>
        <p:txBody>
          <a:bodyPr anchorCtr="0" anchor="ctr" bIns="42700" lIns="85400" spcFirstLastPara="1" rIns="85400" wrap="square" tIns="42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2"/>
              <a:buFont typeface="Calibri"/>
              <a:buNone/>
            </a:pPr>
            <a:r>
              <a:t/>
            </a:r>
            <a:endParaRPr b="0" i="0" sz="168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5"/>
          <p:cNvSpPr/>
          <p:nvPr/>
        </p:nvSpPr>
        <p:spPr>
          <a:xfrm>
            <a:off x="5051449" y="229553"/>
            <a:ext cx="31587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098"/>
              <a:buFont typeface="Arial"/>
              <a:buNone/>
            </a:pPr>
            <a:r>
              <a:rPr b="0" i="0" lang="en-US" sz="2097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❓</a:t>
            </a:r>
            <a:endParaRPr b="0" i="0" sz="209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5"/>
          <p:cNvSpPr/>
          <p:nvPr/>
        </p:nvSpPr>
        <p:spPr>
          <a:xfrm>
            <a:off x="5064238" y="662931"/>
            <a:ext cx="3376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61"/>
              <a:buFont typeface="Arial"/>
              <a:buNone/>
            </a:pPr>
            <a:r>
              <a:rPr b="1" i="0" lang="en-US" sz="1261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Ask Clarifying Questions</a:t>
            </a:r>
            <a:endParaRPr b="1" i="0" sz="1261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15"/>
          <p:cNvSpPr/>
          <p:nvPr/>
        </p:nvSpPr>
        <p:spPr>
          <a:xfrm>
            <a:off x="5069746" y="972700"/>
            <a:ext cx="337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121"/>
              <a:buFont typeface="Arial"/>
              <a:buNone/>
            </a:pPr>
            <a:r>
              <a:rPr i="0" lang="en-US" sz="1121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Let agent probe for details</a:t>
            </a:r>
            <a:endParaRPr i="0" sz="1121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561"/>
              </a:spcBef>
              <a:spcAft>
                <a:spcPts val="0"/>
              </a:spcAft>
              <a:buClr>
                <a:srgbClr val="333232"/>
              </a:buClr>
              <a:buSzPts val="1121"/>
              <a:buFont typeface="Arial"/>
              <a:buNone/>
            </a:pPr>
            <a:r>
              <a:rPr i="0" lang="en-US" sz="1121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Uncover edge cases</a:t>
            </a:r>
            <a:endParaRPr i="0" sz="1121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9" name="Google Shape;419;p15"/>
          <p:cNvSpPr/>
          <p:nvPr/>
        </p:nvSpPr>
        <p:spPr>
          <a:xfrm>
            <a:off x="4865975" y="1716550"/>
            <a:ext cx="3863400" cy="1583400"/>
          </a:xfrm>
          <a:prstGeom prst="roundRect">
            <a:avLst>
              <a:gd fmla="val 5714" name="adj"/>
            </a:avLst>
          </a:prstGeom>
          <a:solidFill>
            <a:srgbClr val="FFFFFF"/>
          </a:solidFill>
          <a:ln cap="flat" cmpd="sng" w="182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1252" rotWithShape="0" algn="bl" dir="5400000" dist="18250">
              <a:srgbClr val="333232">
                <a:alpha val="9803"/>
              </a:srgbClr>
            </a:outerShdw>
          </a:effectLst>
        </p:spPr>
        <p:txBody>
          <a:bodyPr anchorCtr="0" anchor="ctr" bIns="43775" lIns="87575" spcFirstLastPara="1" rIns="87575" wrap="square" tIns="43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4"/>
              <a:buFont typeface="Calibri"/>
              <a:buNone/>
            </a:pPr>
            <a:r>
              <a:t/>
            </a:r>
            <a:endParaRPr b="0" i="0" sz="17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5"/>
          <p:cNvSpPr/>
          <p:nvPr/>
        </p:nvSpPr>
        <p:spPr>
          <a:xfrm>
            <a:off x="5072342" y="1766259"/>
            <a:ext cx="3614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3️⃣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5"/>
          <p:cNvSpPr/>
          <p:nvPr/>
        </p:nvSpPr>
        <p:spPr>
          <a:xfrm>
            <a:off x="5063679" y="2209452"/>
            <a:ext cx="34623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93"/>
              <a:buFont typeface="Arial"/>
              <a:buNone/>
            </a:pPr>
            <a:r>
              <a:rPr b="1" i="0" lang="en-US" sz="1293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Give Me 3 Options</a:t>
            </a:r>
            <a:endParaRPr b="1" i="0" sz="1293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15"/>
          <p:cNvSpPr/>
          <p:nvPr/>
        </p:nvSpPr>
        <p:spPr>
          <a:xfrm>
            <a:off x="5072350" y="2565100"/>
            <a:ext cx="36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Different </a:t>
            </a:r>
            <a:r>
              <a:rPr i="0" lang="en-US" sz="120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implementation</a:t>
            </a:r>
            <a:r>
              <a:rPr i="0" lang="en-US" sz="12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approaches</a:t>
            </a:r>
            <a:endParaRPr sz="12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Trade-off analysis</a:t>
            </a:r>
            <a:endParaRPr i="0" sz="1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3" name="Google Shape;423;p15"/>
          <p:cNvSpPr/>
          <p:nvPr/>
        </p:nvSpPr>
        <p:spPr>
          <a:xfrm>
            <a:off x="952025" y="912225"/>
            <a:ext cx="2988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Interview Mode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15"/>
          <p:cNvSpPr/>
          <p:nvPr/>
        </p:nvSpPr>
        <p:spPr>
          <a:xfrm>
            <a:off x="4826300" y="3413525"/>
            <a:ext cx="3863400" cy="1544100"/>
          </a:xfrm>
          <a:prstGeom prst="roundRect">
            <a:avLst>
              <a:gd fmla="val 5714" name="adj"/>
            </a:avLst>
          </a:prstGeom>
          <a:solidFill>
            <a:srgbClr val="FFFFFF"/>
          </a:solidFill>
          <a:ln cap="flat" cmpd="sng" w="178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88988" rotWithShape="0" algn="bl" dir="5400000" dist="17798">
              <a:srgbClr val="333232">
                <a:alpha val="9800"/>
              </a:srgbClr>
            </a:outerShdw>
          </a:effectLst>
        </p:spPr>
        <p:txBody>
          <a:bodyPr anchorCtr="0" anchor="ctr" bIns="42700" lIns="85425" spcFirstLastPara="1" rIns="85425" wrap="square" tIns="42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2"/>
              <a:buFont typeface="Calibri"/>
              <a:buNone/>
            </a:pPr>
            <a:r>
              <a:t/>
            </a:r>
            <a:endParaRPr b="0" i="0" sz="168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5"/>
          <p:cNvSpPr/>
          <p:nvPr/>
        </p:nvSpPr>
        <p:spPr>
          <a:xfrm>
            <a:off x="5072342" y="3510899"/>
            <a:ext cx="3614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📐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5"/>
          <p:cNvSpPr/>
          <p:nvPr/>
        </p:nvSpPr>
        <p:spPr>
          <a:xfrm>
            <a:off x="5024564" y="3894197"/>
            <a:ext cx="3376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1"/>
              <a:buFont typeface="Arial"/>
              <a:buNone/>
            </a:pPr>
            <a:r>
              <a:rPr b="1" lang="en-US" sz="1261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For UI: Ask for ASCII Wireframes</a:t>
            </a:r>
            <a:endParaRPr b="1" sz="1261">
              <a:solidFill>
                <a:srgbClr val="333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61"/>
              <a:buFont typeface="Arial"/>
              <a:buNone/>
            </a:pPr>
            <a:r>
              <a:t/>
            </a:r>
            <a:endParaRPr b="1" sz="1261">
              <a:solidFill>
                <a:srgbClr val="333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15"/>
          <p:cNvSpPr/>
          <p:nvPr/>
        </p:nvSpPr>
        <p:spPr>
          <a:xfrm>
            <a:off x="5024572" y="4214554"/>
            <a:ext cx="337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1"/>
              <a:buFont typeface="Arial"/>
              <a:buNone/>
            </a:pPr>
            <a:r>
              <a:rPr lang="en-US" sz="1121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Visual layout planning before implementation</a:t>
            </a:r>
            <a:endParaRPr sz="1121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561"/>
              </a:spcBef>
              <a:spcAft>
                <a:spcPts val="0"/>
              </a:spcAft>
              <a:buClr>
                <a:srgbClr val="333232"/>
              </a:buClr>
              <a:buSzPts val="1121"/>
              <a:buFont typeface="Arial"/>
              <a:buNone/>
            </a:pPr>
            <a:r>
              <a:t/>
            </a:r>
            <a:endParaRPr sz="1121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28" name="Google Shape;4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75" y="1671900"/>
            <a:ext cx="3863325" cy="305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6"/>
          <p:cNvSpPr/>
          <p:nvPr/>
        </p:nvSpPr>
        <p:spPr>
          <a:xfrm>
            <a:off x="2235422" y="304800"/>
            <a:ext cx="4673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Review &amp; Refine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16"/>
          <p:cNvSpPr/>
          <p:nvPr/>
        </p:nvSpPr>
        <p:spPr>
          <a:xfrm>
            <a:off x="0" y="1023900"/>
            <a:ext cx="9144000" cy="403200"/>
          </a:xfrm>
          <a:prstGeom prst="roundRect">
            <a:avLst>
              <a:gd fmla="val 8033" name="adj"/>
            </a:avLst>
          </a:prstGeom>
          <a:solidFill>
            <a:srgbClr val="FFF3CD"/>
          </a:solidFill>
          <a:ln cap="flat" cmpd="sng" w="28575">
            <a:solidFill>
              <a:srgbClr val="FFEA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6"/>
          <p:cNvSpPr/>
          <p:nvPr/>
        </p:nvSpPr>
        <p:spPr>
          <a:xfrm>
            <a:off x="2663875" y="1072450"/>
            <a:ext cx="334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56404"/>
              </a:buClr>
              <a:buSzPts val="1500"/>
              <a:buFont typeface="Arial"/>
              <a:buNone/>
            </a:pPr>
            <a:r>
              <a:rPr lang="en-US" sz="1800">
                <a:solidFill>
                  <a:srgbClr val="856404"/>
                </a:solidFill>
              </a:rPr>
              <a:t>⚠️ </a:t>
            </a:r>
            <a:r>
              <a:rPr b="1" i="0" lang="en-US" sz="1500" u="none" cap="none" strike="noStrike">
                <a:solidFill>
                  <a:srgbClr val="856404"/>
                </a:solidFill>
                <a:latin typeface="Arial"/>
                <a:ea typeface="Arial"/>
                <a:cs typeface="Arial"/>
                <a:sym typeface="Arial"/>
              </a:rPr>
              <a:t>WARNING: Read Every Line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16"/>
          <p:cNvGrpSpPr/>
          <p:nvPr/>
        </p:nvGrpSpPr>
        <p:grpSpPr>
          <a:xfrm>
            <a:off x="2092153" y="1824879"/>
            <a:ext cx="5391886" cy="2710280"/>
            <a:chOff x="2092125" y="2129725"/>
            <a:chExt cx="5444700" cy="2941800"/>
          </a:xfrm>
        </p:grpSpPr>
        <p:sp>
          <p:nvSpPr>
            <p:cNvPr id="438" name="Google Shape;438;p16"/>
            <p:cNvSpPr/>
            <p:nvPr/>
          </p:nvSpPr>
          <p:spPr>
            <a:xfrm>
              <a:off x="2092125" y="2129725"/>
              <a:ext cx="5444700" cy="2941800"/>
            </a:xfrm>
            <a:prstGeom prst="roundRect">
              <a:avLst>
                <a:gd fmla="val 3195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762250" y="2415480"/>
              <a:ext cx="2910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76B4F0"/>
                  </a:solidFill>
                  <a:latin typeface="Arial"/>
                  <a:ea typeface="Arial"/>
                  <a:cs typeface="Arial"/>
                  <a:sym typeface="Arial"/>
                </a:rPr>
                <a:t>🐛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199949" y="2442110"/>
              <a:ext cx="3788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232"/>
                </a:buClr>
                <a:buSzPts val="15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33323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There's something </a:t>
              </a:r>
              <a:r>
                <a:rPr i="0" lang="en-US" sz="1500" u="none" cap="none" strike="noStrike">
                  <a:solidFill>
                    <a:srgbClr val="E74C3C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wrong</a:t>
              </a:r>
              <a:r>
                <a:rPr i="0" lang="en-US" sz="1500" u="none" cap="none" strike="noStrike">
                  <a:solidFill>
                    <a:srgbClr val="33323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in the plan</a:t>
              </a:r>
              <a:endParaRPr i="0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762250" y="2887861"/>
              <a:ext cx="2910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76B4F0"/>
                  </a:solidFill>
                  <a:latin typeface="Arial"/>
                  <a:ea typeface="Arial"/>
                  <a:cs typeface="Arial"/>
                  <a:sym typeface="Arial"/>
                </a:rPr>
                <a:t>🔧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199941" y="2914509"/>
              <a:ext cx="21936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232"/>
                </a:buClr>
                <a:buSzPts val="15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33323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Find it and correct it</a:t>
              </a:r>
              <a:endParaRPr i="0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762250" y="3360241"/>
              <a:ext cx="2910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76B4F0"/>
                  </a:solidFill>
                  <a:latin typeface="Arial"/>
                  <a:ea typeface="Arial"/>
                  <a:cs typeface="Arial"/>
                  <a:sym typeface="Arial"/>
                </a:rPr>
                <a:t>❓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199941" y="3386885"/>
              <a:ext cx="25143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232"/>
                </a:buClr>
                <a:buSzPts val="15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33323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Challenge </a:t>
              </a:r>
              <a:r>
                <a:rPr i="0" lang="en-US" sz="1500" u="none" cap="none" strike="noStrike">
                  <a:solidFill>
                    <a:srgbClr val="E74C3C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assumptions</a:t>
              </a:r>
              <a:endParaRPr i="0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2762250" y="3832622"/>
              <a:ext cx="2910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76B4F0"/>
                  </a:solidFill>
                  <a:latin typeface="Arial"/>
                  <a:ea typeface="Arial"/>
                  <a:cs typeface="Arial"/>
                  <a:sym typeface="Arial"/>
                </a:rPr>
                <a:t>✅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199939" y="3859261"/>
              <a:ext cx="25143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232"/>
                </a:buClr>
                <a:buSzPts val="15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33323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Verify completeness</a:t>
              </a:r>
              <a:endParaRPr i="0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447" name="Google Shape;447;p16"/>
          <p:cNvSpPr/>
          <p:nvPr/>
        </p:nvSpPr>
        <p:spPr>
          <a:xfrm>
            <a:off x="3200300" y="3845150"/>
            <a:ext cx="375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Have another agent review the plan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8" name="Google Shape;448;p16"/>
          <p:cNvSpPr/>
          <p:nvPr/>
        </p:nvSpPr>
        <p:spPr>
          <a:xfrm>
            <a:off x="2755986" y="3805488"/>
            <a:ext cx="291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76B4F0"/>
                </a:solidFill>
              </a:rPr>
              <a:t>🦾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a28d4c7686_0_234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5" name="Google Shape;455;g3a28d4c7686_0_234"/>
          <p:cNvGrpSpPr/>
          <p:nvPr/>
        </p:nvGrpSpPr>
        <p:grpSpPr>
          <a:xfrm>
            <a:off x="1868205" y="1631450"/>
            <a:ext cx="1808800" cy="568800"/>
            <a:chOff x="3011125" y="1174250"/>
            <a:chExt cx="2850300" cy="568800"/>
          </a:xfrm>
        </p:grpSpPr>
        <p:sp>
          <p:nvSpPr>
            <p:cNvPr id="456" name="Google Shape;456;g3a28d4c7686_0_234"/>
            <p:cNvSpPr/>
            <p:nvPr/>
          </p:nvSpPr>
          <p:spPr>
            <a:xfrm>
              <a:off x="3011125" y="1174250"/>
              <a:ext cx="28503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g3a28d4c7686_0_234"/>
            <p:cNvSpPr/>
            <p:nvPr/>
          </p:nvSpPr>
          <p:spPr>
            <a:xfrm>
              <a:off x="3160868" y="1325300"/>
              <a:ext cx="2634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  Ground Rules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8" name="Google Shape;458;g3a28d4c7686_0_234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459" name="Google Shape;459;g3a28d4c7686_0_234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g3a28d4c7686_0_234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1" name="Google Shape;461;g3a28d4c7686_0_234"/>
          <p:cNvSpPr/>
          <p:nvPr/>
        </p:nvSpPr>
        <p:spPr>
          <a:xfrm>
            <a:off x="3138317" y="3877503"/>
            <a:ext cx="2056500" cy="7584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3a28d4c7686_0_234"/>
          <p:cNvSpPr/>
          <p:nvPr/>
        </p:nvSpPr>
        <p:spPr>
          <a:xfrm>
            <a:off x="3353468" y="4028128"/>
            <a:ext cx="1808700" cy="38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 Context Window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Management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63" name="Google Shape;463;g3a28d4c7686_0_234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464" name="Google Shape;464;g3a28d4c7686_0_234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g3a28d4c7686_0_234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6" name="Google Shape;466;g3a28d4c7686_0_234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3a28d4c7686_0_234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g3a28d4c7686_0_234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a28d4c7686_0_234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a28d4c7686_0_234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a28d4c7686_0_234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3a28d4c7686_0_234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g3a28d4c7686_0_234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232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a28d4c7686_0_103"/>
          <p:cNvSpPr/>
          <p:nvPr/>
        </p:nvSpPr>
        <p:spPr>
          <a:xfrm>
            <a:off x="2252917" y="462254"/>
            <a:ext cx="4673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Context Window Management</a:t>
            </a:r>
            <a:endParaRPr b="1" i="0" sz="2700" u="none" cap="none" strike="noStrike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g3a28d4c7686_0_103"/>
          <p:cNvSpPr txBox="1"/>
          <p:nvPr/>
        </p:nvSpPr>
        <p:spPr>
          <a:xfrm>
            <a:off x="2385075" y="1435688"/>
            <a:ext cx="44088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60"/>
              <a:buFont typeface="Arial"/>
              <a:buNone/>
            </a:pPr>
            <a:r>
              <a:rPr lang="en-US" sz="156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Plan ready? Check your context window!</a:t>
            </a:r>
            <a:endParaRPr sz="156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1" name="Google Shape;481;g3a28d4c7686_0_103"/>
          <p:cNvSpPr/>
          <p:nvPr/>
        </p:nvSpPr>
        <p:spPr>
          <a:xfrm>
            <a:off x="2458725" y="2051438"/>
            <a:ext cx="4265100" cy="505200"/>
          </a:xfrm>
          <a:prstGeom prst="roundRect">
            <a:avLst>
              <a:gd fmla="val 9453" name="adj"/>
            </a:avLst>
          </a:prstGeom>
          <a:solidFill>
            <a:srgbClr val="FFF3CD"/>
          </a:solidFill>
          <a:ln cap="flat" cmpd="sng" w="19050">
            <a:solidFill>
              <a:srgbClr val="FFEA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3a28d4c7686_0_103"/>
          <p:cNvSpPr/>
          <p:nvPr/>
        </p:nvSpPr>
        <p:spPr>
          <a:xfrm>
            <a:off x="2559425" y="2188238"/>
            <a:ext cx="3961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56404"/>
              </a:buClr>
              <a:buSzPts val="1320"/>
              <a:buFont typeface="Arial"/>
              <a:buNone/>
            </a:pPr>
            <a:r>
              <a:rPr i="0" lang="en-US" sz="1320" u="none" cap="none" strike="noStrike">
                <a:solidFill>
                  <a:srgbClr val="85640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Models degrade at </a:t>
            </a:r>
            <a:r>
              <a:rPr i="0" lang="en-US" sz="132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~</a:t>
            </a:r>
            <a:r>
              <a:rPr lang="en-US" sz="1320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r>
              <a:rPr i="0" lang="en-US" sz="132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0%</a:t>
            </a:r>
            <a:r>
              <a:rPr i="0" lang="en-US" sz="1320" u="none" cap="none" strike="noStrike">
                <a:solidFill>
                  <a:srgbClr val="85640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of context window</a:t>
            </a:r>
            <a:endParaRPr i="0" sz="132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3" name="Google Shape;483;g3a28d4c7686_0_103"/>
          <p:cNvSpPr/>
          <p:nvPr/>
        </p:nvSpPr>
        <p:spPr>
          <a:xfrm>
            <a:off x="1829613" y="3155675"/>
            <a:ext cx="2160600" cy="1251000"/>
          </a:xfrm>
          <a:prstGeom prst="roundRect">
            <a:avLst>
              <a:gd fmla="val 16667" name="adj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 plan to .md file?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4" name="Google Shape;484;g3a28d4c7686_0_103"/>
          <p:cNvSpPr/>
          <p:nvPr/>
        </p:nvSpPr>
        <p:spPr>
          <a:xfrm>
            <a:off x="5192338" y="3155675"/>
            <a:ext cx="2160600" cy="1251000"/>
          </a:xfrm>
          <a:prstGeom prst="roundRect">
            <a:avLst>
              <a:gd fmla="val 16667" name="adj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Continue with execution in same session?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5" name="Google Shape;485;g3a28d4c7686_0_103"/>
          <p:cNvSpPr txBox="1"/>
          <p:nvPr/>
        </p:nvSpPr>
        <p:spPr>
          <a:xfrm>
            <a:off x="4311375" y="3494300"/>
            <a:ext cx="5598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OR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86" name="Google Shape;486;g3a28d4c7686_0_103" title="dtc-main-logo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66125" cy="12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a28d4c7686_0_259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93" name="Google Shape;493;g3a28d4c7686_0_259"/>
          <p:cNvGrpSpPr/>
          <p:nvPr/>
        </p:nvGrpSpPr>
        <p:grpSpPr>
          <a:xfrm>
            <a:off x="1868205" y="1631450"/>
            <a:ext cx="1808800" cy="568800"/>
            <a:chOff x="3011125" y="1174250"/>
            <a:chExt cx="2850300" cy="568800"/>
          </a:xfrm>
        </p:grpSpPr>
        <p:sp>
          <p:nvSpPr>
            <p:cNvPr id="494" name="Google Shape;494;g3a28d4c7686_0_259"/>
            <p:cNvSpPr/>
            <p:nvPr/>
          </p:nvSpPr>
          <p:spPr>
            <a:xfrm>
              <a:off x="3011125" y="1174250"/>
              <a:ext cx="28503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g3a28d4c7686_0_259"/>
            <p:cNvSpPr/>
            <p:nvPr/>
          </p:nvSpPr>
          <p:spPr>
            <a:xfrm>
              <a:off x="3160868" y="1325300"/>
              <a:ext cx="2634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  Ground Rules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96" name="Google Shape;496;g3a28d4c7686_0_259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497" name="Google Shape;497;g3a28d4c7686_0_259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g3a28d4c7686_0_259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99" name="Google Shape;499;g3a28d4c7686_0_259"/>
          <p:cNvSpPr/>
          <p:nvPr/>
        </p:nvSpPr>
        <p:spPr>
          <a:xfrm>
            <a:off x="524523" y="3981050"/>
            <a:ext cx="1899864" cy="5688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3a28d4c7686_0_259"/>
          <p:cNvSpPr/>
          <p:nvPr/>
        </p:nvSpPr>
        <p:spPr>
          <a:xfrm>
            <a:off x="642705" y="4131675"/>
            <a:ext cx="1698820" cy="38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4. Predictive TDD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1" name="Google Shape;501;g3a28d4c7686_0_259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3a28d4c7686_0_259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g3a28d4c7686_0_259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3a28d4c7686_0_259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a28d4c7686_0_259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a28d4c7686_0_259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g3a28d4c7686_0_259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g3a28d4c7686_0_259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509" name="Google Shape;509;g3a28d4c7686_0_259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g3a28d4c7686_0_259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11" name="Google Shape;511;g3a28d4c7686_0_259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8"/>
          <p:cNvSpPr/>
          <p:nvPr/>
        </p:nvSpPr>
        <p:spPr>
          <a:xfrm>
            <a:off x="304800" y="1200150"/>
            <a:ext cx="3891000" cy="2645100"/>
          </a:xfrm>
          <a:prstGeom prst="roundRect">
            <a:avLst>
              <a:gd fmla="val 2597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8"/>
          <p:cNvSpPr/>
          <p:nvPr/>
        </p:nvSpPr>
        <p:spPr>
          <a:xfrm>
            <a:off x="552450" y="1447800"/>
            <a:ext cx="34038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Char char="❏"/>
            </a:pP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Use custom </a:t>
            </a:r>
            <a:r>
              <a:rPr b="1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TDD slash command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❏"/>
            </a:pP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b="1" i="0" lang="en-US" sz="135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behaviors</a:t>
            </a: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, not</a:t>
            </a:r>
            <a:r>
              <a:rPr lang="en-US" sz="1350">
                <a:solidFill>
                  <a:srgbClr val="333232"/>
                </a:solidFill>
              </a:rPr>
              <a:t> </a:t>
            </a: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Char char="❏"/>
            </a:pP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Keep </a:t>
            </a:r>
            <a:r>
              <a:rPr b="1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mocking minimal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Char char="❏"/>
            </a:pP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Prefer </a:t>
            </a:r>
            <a:r>
              <a:rPr b="1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acceptance tests</a:t>
            </a: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 with test containers &amp; </a:t>
            </a:r>
            <a:r>
              <a:rPr lang="en-US" sz="1350">
                <a:solidFill>
                  <a:srgbClr val="333232"/>
                </a:solidFill>
              </a:rPr>
              <a:t>mock servers</a:t>
            </a:r>
            <a:endParaRPr sz="1350">
              <a:solidFill>
                <a:srgbClr val="333232"/>
              </a:solidFill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Char char="❏"/>
            </a:pPr>
            <a:r>
              <a:rPr lang="en-US" sz="1350">
                <a:solidFill>
                  <a:srgbClr val="333232"/>
                </a:solidFill>
              </a:rPr>
              <a:t>Tight </a:t>
            </a:r>
            <a:r>
              <a:rPr lang="en-US" sz="1350">
                <a:solidFill>
                  <a:srgbClr val="333232"/>
                </a:solidFill>
              </a:rPr>
              <a:t>feedback</a:t>
            </a:r>
            <a:r>
              <a:rPr lang="en-US" sz="1350">
                <a:solidFill>
                  <a:srgbClr val="333232"/>
                </a:solidFill>
              </a:rPr>
              <a:t> loop for agent to self-correct</a:t>
            </a:r>
            <a:endParaRPr sz="1350">
              <a:solidFill>
                <a:srgbClr val="333232"/>
              </a:solidFill>
            </a:endParaRPr>
          </a:p>
        </p:txBody>
      </p:sp>
      <p:pic>
        <p:nvPicPr>
          <p:cNvPr id="519" name="Google Shape;5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950" y="441900"/>
            <a:ext cx="4348877" cy="425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8"/>
          <p:cNvSpPr/>
          <p:nvPr/>
        </p:nvSpPr>
        <p:spPr>
          <a:xfrm>
            <a:off x="701825" y="191071"/>
            <a:ext cx="31197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Predictive TDD</a:t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Ted M. Young (@JitterTed)</a:t>
            </a:r>
            <a:endParaRPr b="1"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b643bb5940_0_102"/>
          <p:cNvSpPr/>
          <p:nvPr/>
        </p:nvSpPr>
        <p:spPr>
          <a:xfrm>
            <a:off x="701825" y="191071"/>
            <a:ext cx="31197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Predictive TDD</a:t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Ted M. Young (@JitterTed)</a:t>
            </a:r>
            <a:endParaRPr b="1"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7" name="Google Shape;527;g3b643bb5940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50" y="1271698"/>
            <a:ext cx="3763348" cy="300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3b643bb5940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823" y="939475"/>
            <a:ext cx="4496601" cy="337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b82101fca_0_15"/>
          <p:cNvSpPr/>
          <p:nvPr/>
        </p:nvSpPr>
        <p:spPr>
          <a:xfrm>
            <a:off x="2875800" y="217876"/>
            <a:ext cx="33873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b="1" i="0" sz="3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g3ab82101fca_0_15"/>
          <p:cNvSpPr txBox="1"/>
          <p:nvPr/>
        </p:nvSpPr>
        <p:spPr>
          <a:xfrm>
            <a:off x="603625" y="1457125"/>
            <a:ext cx="3727800" cy="19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❏"/>
            </a:pP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What are coding agents?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❏"/>
            </a:pP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My </a:t>
            </a: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AI Coding Journey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❏"/>
            </a:pP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Common Failure Modes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❏"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Old Habits vs. New Habits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" name="Google Shape;58;g3ab82101fca_0_15"/>
          <p:cNvSpPr txBox="1"/>
          <p:nvPr/>
        </p:nvSpPr>
        <p:spPr>
          <a:xfrm>
            <a:off x="4421600" y="1457125"/>
            <a:ext cx="4607100" cy="2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❏"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Software Craftsmanship?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❏"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Demo: Add a new feature to a Stock Tracker App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❏"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Taming the Agentic Dragon Workflow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232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a28d4c7686_0_150"/>
          <p:cNvSpPr txBox="1"/>
          <p:nvPr/>
        </p:nvSpPr>
        <p:spPr>
          <a:xfrm>
            <a:off x="2049825" y="1496600"/>
            <a:ext cx="4790700" cy="28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 hooks + strict linting rules</a:t>
            </a:r>
            <a:br>
              <a:rPr b="1"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SemiBold"/>
              <a:buChar char="❏"/>
            </a:pP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precommit =&gt; build &amp; format &amp; lint</a:t>
            </a:r>
            <a:b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SemiBold"/>
              <a:buChar char="❏"/>
            </a:pP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prepush =&gt; run all tests</a:t>
            </a: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💡 </a:t>
            </a: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Commit with additional coding agent to save </a:t>
            </a: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unnecessary</a:t>
            </a: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context</a:t>
            </a: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0" name="Google Shape;540;g3a28d4c7686_0_150"/>
          <p:cNvSpPr/>
          <p:nvPr/>
        </p:nvSpPr>
        <p:spPr>
          <a:xfrm>
            <a:off x="1810200" y="474700"/>
            <a:ext cx="5523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How to Enforce Refactoring Step</a:t>
            </a:r>
            <a:endParaRPr b="1" i="0" sz="2700" u="none" cap="none" strike="noStrike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a28d4c7686_0_349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7" name="Google Shape;547;g3a28d4c7686_0_349"/>
          <p:cNvGrpSpPr/>
          <p:nvPr/>
        </p:nvGrpSpPr>
        <p:grpSpPr>
          <a:xfrm>
            <a:off x="1868205" y="1631450"/>
            <a:ext cx="1808800" cy="568800"/>
            <a:chOff x="3011125" y="1174250"/>
            <a:chExt cx="2850300" cy="568800"/>
          </a:xfrm>
        </p:grpSpPr>
        <p:sp>
          <p:nvSpPr>
            <p:cNvPr id="548" name="Google Shape;548;g3a28d4c7686_0_349"/>
            <p:cNvSpPr/>
            <p:nvPr/>
          </p:nvSpPr>
          <p:spPr>
            <a:xfrm>
              <a:off x="3011125" y="1174250"/>
              <a:ext cx="28503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g3a28d4c7686_0_349"/>
            <p:cNvSpPr/>
            <p:nvPr/>
          </p:nvSpPr>
          <p:spPr>
            <a:xfrm>
              <a:off x="3160868" y="1325300"/>
              <a:ext cx="2634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  Ground Rules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50" name="Google Shape;550;g3a28d4c7686_0_349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551" name="Google Shape;551;g3a28d4c7686_0_349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g3a28d4c7686_0_349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53" name="Google Shape;553;g3a28d4c7686_0_349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554" name="Google Shape;554;g3a28d4c7686_0_349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g3a28d4c7686_0_349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56" name="Google Shape;556;g3a28d4c7686_0_349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3a28d4c7686_0_349"/>
          <p:cNvSpPr/>
          <p:nvPr/>
        </p:nvSpPr>
        <p:spPr>
          <a:xfrm>
            <a:off x="429300" y="2716625"/>
            <a:ext cx="1808700" cy="56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5. Agent &amp; Human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Final Review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8" name="Google Shape;558;g3a28d4c7686_0_349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3a28d4c7686_0_349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a28d4c7686_0_349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3a28d4c7686_0_349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g3a28d4c7686_0_349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g3a28d4c7686_0_349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564" name="Google Shape;564;g3a28d4c7686_0_349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3a28d4c7686_0_349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66" name="Google Shape;566;g3a28d4c7686_0_349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9"/>
          <p:cNvSpPr/>
          <p:nvPr/>
        </p:nvSpPr>
        <p:spPr>
          <a:xfrm>
            <a:off x="4772400" y="1291843"/>
            <a:ext cx="4191000" cy="123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9"/>
          <p:cNvSpPr/>
          <p:nvPr/>
        </p:nvSpPr>
        <p:spPr>
          <a:xfrm>
            <a:off x="152400" y="1278701"/>
            <a:ext cx="4191000" cy="123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9"/>
          <p:cNvSpPr/>
          <p:nvPr/>
        </p:nvSpPr>
        <p:spPr>
          <a:xfrm>
            <a:off x="324231" y="1383783"/>
            <a:ext cx="3847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🧪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9"/>
          <p:cNvSpPr/>
          <p:nvPr/>
        </p:nvSpPr>
        <p:spPr>
          <a:xfrm>
            <a:off x="324231" y="1685448"/>
            <a:ext cx="3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Manual Testing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19"/>
          <p:cNvSpPr/>
          <p:nvPr/>
        </p:nvSpPr>
        <p:spPr>
          <a:xfrm>
            <a:off x="324231" y="2021855"/>
            <a:ext cx="38472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Verify functionality works as expected</a:t>
            </a:r>
            <a:endParaRPr i="0" sz="10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7" name="Google Shape;577;p19"/>
          <p:cNvSpPr/>
          <p:nvPr/>
        </p:nvSpPr>
        <p:spPr>
          <a:xfrm>
            <a:off x="4972431" y="1330242"/>
            <a:ext cx="3847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🎭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9"/>
          <p:cNvSpPr/>
          <p:nvPr/>
        </p:nvSpPr>
        <p:spPr>
          <a:xfrm>
            <a:off x="4972431" y="1650222"/>
            <a:ext cx="3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Playwright MCP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19"/>
          <p:cNvSpPr/>
          <p:nvPr/>
        </p:nvSpPr>
        <p:spPr>
          <a:xfrm>
            <a:off x="4972425" y="1910436"/>
            <a:ext cx="38472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UI testing by agent</a:t>
            </a:r>
            <a:endParaRPr sz="105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Automated exploratory testing</a:t>
            </a:r>
            <a:endParaRPr i="0" sz="10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0" name="Google Shape;580;p19"/>
          <p:cNvSpPr/>
          <p:nvPr/>
        </p:nvSpPr>
        <p:spPr>
          <a:xfrm>
            <a:off x="152400" y="2745551"/>
            <a:ext cx="4191000" cy="123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9"/>
          <p:cNvSpPr/>
          <p:nvPr/>
        </p:nvSpPr>
        <p:spPr>
          <a:xfrm>
            <a:off x="324231" y="2821900"/>
            <a:ext cx="3847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👁️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9"/>
          <p:cNvSpPr/>
          <p:nvPr/>
        </p:nvSpPr>
        <p:spPr>
          <a:xfrm>
            <a:off x="324231" y="3141880"/>
            <a:ext cx="3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Fresh Agent Review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19"/>
          <p:cNvSpPr/>
          <p:nvPr/>
        </p:nvSpPr>
        <p:spPr>
          <a:xfrm>
            <a:off x="324225" y="3408575"/>
            <a:ext cx="3847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 review with </a:t>
            </a:r>
            <a:r>
              <a:rPr i="0" lang="en-US" sz="105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criteria</a:t>
            </a:r>
            <a:endParaRPr sz="105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Unbiased perspective</a:t>
            </a:r>
            <a:endParaRPr i="0" sz="10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4" name="Google Shape;584;p19"/>
          <p:cNvSpPr/>
          <p:nvPr/>
        </p:nvSpPr>
        <p:spPr>
          <a:xfrm>
            <a:off x="4800600" y="2745551"/>
            <a:ext cx="4191000" cy="123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9"/>
          <p:cNvSpPr/>
          <p:nvPr/>
        </p:nvSpPr>
        <p:spPr>
          <a:xfrm>
            <a:off x="4972431" y="2821900"/>
            <a:ext cx="3847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👤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9"/>
          <p:cNvSpPr/>
          <p:nvPr/>
        </p:nvSpPr>
        <p:spPr>
          <a:xfrm>
            <a:off x="4972431" y="3141880"/>
            <a:ext cx="3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Human Final Review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19"/>
          <p:cNvSpPr/>
          <p:nvPr/>
        </p:nvSpPr>
        <p:spPr>
          <a:xfrm>
            <a:off x="4972425" y="3408574"/>
            <a:ext cx="384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Human oversight</a:t>
            </a:r>
            <a:endParaRPr sz="105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 as needed</a:t>
            </a:r>
            <a:endParaRPr i="0" sz="10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8" name="Google Shape;588;p19"/>
          <p:cNvSpPr/>
          <p:nvPr/>
        </p:nvSpPr>
        <p:spPr>
          <a:xfrm>
            <a:off x="2235422" y="304800"/>
            <a:ext cx="4673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Agent &amp; Human Final Review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ac8f63861b_0_1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g3ac8f63861b_0_1"/>
          <p:cNvSpPr/>
          <p:nvPr/>
        </p:nvSpPr>
        <p:spPr>
          <a:xfrm>
            <a:off x="1868205" y="1631450"/>
            <a:ext cx="1808700" cy="5688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E74C3C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3ac8f63861b_0_1"/>
          <p:cNvSpPr/>
          <p:nvPr/>
        </p:nvSpPr>
        <p:spPr>
          <a:xfrm>
            <a:off x="1963231" y="1782500"/>
            <a:ext cx="1672200" cy="26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  Ground Rules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97" name="Google Shape;597;g3ac8f63861b_0_1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598" name="Google Shape;598;g3ac8f63861b_0_1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g3ac8f63861b_0_1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00" name="Google Shape;600;g3ac8f63861b_0_1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601" name="Google Shape;601;g3ac8f63861b_0_1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g3ac8f63861b_0_1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03" name="Google Shape;603;g3ac8f63861b_0_1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3ac8f63861b_0_1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g3ac8f63861b_0_1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ac8f63861b_0_1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ac8f63861b_0_1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ac8f63861b_0_1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g3ac8f63861b_0_1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610" name="Google Shape;610;g3ac8f63861b_0_1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g3ac8f63861b_0_1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12" name="Google Shape;612;g3ac8f63861b_0_1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ac8f63861b_0_1"/>
          <p:cNvSpPr txBox="1"/>
          <p:nvPr/>
        </p:nvSpPr>
        <p:spPr>
          <a:xfrm>
            <a:off x="5434400" y="1501150"/>
            <a:ext cx="36030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“I'm about to clear this conversation. Compile a list of the 5 most important things that would be useful to add to the CLAUDE.md. Tell me first for approval”</a:t>
            </a:r>
            <a:endParaRPr b="1"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g3ac8f63861b_0_1"/>
          <p:cNvSpPr/>
          <p:nvPr/>
        </p:nvSpPr>
        <p:spPr>
          <a:xfrm>
            <a:off x="6331550" y="1120150"/>
            <a:ext cx="180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Remember</a:t>
            </a:r>
            <a:endParaRPr b="1" i="0" sz="27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232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b725bc193a_0_0"/>
          <p:cNvSpPr txBox="1"/>
          <p:nvPr/>
        </p:nvSpPr>
        <p:spPr>
          <a:xfrm>
            <a:off x="284275" y="1405625"/>
            <a:ext cx="51480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can we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partner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with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coding agents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to deliver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high-quality production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at a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sustainable pace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?</a:t>
            </a:r>
            <a:endParaRPr sz="2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1" name="Google Shape;621;g3b725bc193a_0_0" title="dragon-ri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850" y="0"/>
            <a:ext cx="35281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23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b5be44b1e8_0_4"/>
          <p:cNvSpPr/>
          <p:nvPr/>
        </p:nvSpPr>
        <p:spPr>
          <a:xfrm>
            <a:off x="1817800" y="307925"/>
            <a:ext cx="17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Takeaways</a:t>
            </a:r>
            <a:endParaRPr b="1" i="0" sz="2700" u="none" cap="none" strike="noStrike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g3b5be44b1e8_0_4"/>
          <p:cNvSpPr/>
          <p:nvPr/>
        </p:nvSpPr>
        <p:spPr>
          <a:xfrm>
            <a:off x="348000" y="975550"/>
            <a:ext cx="5141400" cy="3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Create ground rules, stop repeating yourself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Plan first: Use interview mode, get 3 options, verify with ASCII wireframes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Watch your context window - extract plans at ~60%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Predictive TDD to catch errors early and enable self-correction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Multi-layer review: manual testing → agent review → human oversight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Experiment and find what works for you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91"/>
              <a:buFont typeface="Arial"/>
              <a:buNone/>
            </a:pPr>
            <a:r>
              <a:t/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9" name="Google Shape;629;g3b5be44b1e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050" y="0"/>
            <a:ext cx="34959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b725bc193a_0_6"/>
          <p:cNvSpPr/>
          <p:nvPr/>
        </p:nvSpPr>
        <p:spPr>
          <a:xfrm>
            <a:off x="-23700" y="0"/>
            <a:ext cx="9167700" cy="5143500"/>
          </a:xfrm>
          <a:prstGeom prst="rect">
            <a:avLst/>
          </a:prstGeom>
          <a:solidFill>
            <a:srgbClr val="333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b725bc193a_0_6"/>
          <p:cNvSpPr txBox="1"/>
          <p:nvPr/>
        </p:nvSpPr>
        <p:spPr>
          <a:xfrm>
            <a:off x="253350" y="2045225"/>
            <a:ext cx="14259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Get the Resources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&amp; Let's Connect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g3b725bc193a_0_6"/>
          <p:cNvSpPr txBox="1"/>
          <p:nvPr/>
        </p:nvSpPr>
        <p:spPr>
          <a:xfrm>
            <a:off x="3382200" y="229663"/>
            <a:ext cx="41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76B4F0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Tame your Dragon Today!</a:t>
            </a:r>
            <a:endParaRPr sz="2700">
              <a:solidFill>
                <a:srgbClr val="76B4F0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pic>
        <p:nvPicPr>
          <p:cNvPr id="638" name="Google Shape;638;g3b725bc193a_0_6" title="dtc-main-logo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66125" cy="12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3b725bc193a_0_6"/>
          <p:cNvSpPr txBox="1"/>
          <p:nvPr/>
        </p:nvSpPr>
        <p:spPr>
          <a:xfrm>
            <a:off x="1791450" y="3828175"/>
            <a:ext cx="25743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🔗 Connect on LinkedIn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👨🏼‍💻  </a:t>
            </a: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Diamante Technical Coaching 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💻 Slides/Code from this talk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🦾 </a:t>
            </a: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Claude Code Skills &amp; Agents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📧 AI Coding Newsletter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📅 Book a session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0" name="Google Shape;640;g3b725bc193a_0_6" title="qr-cod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450" y="879475"/>
            <a:ext cx="2871601" cy="2871601"/>
          </a:xfrm>
          <a:prstGeom prst="rect">
            <a:avLst/>
          </a:prstGeom>
          <a:solidFill>
            <a:srgbClr val="333232"/>
          </a:solidFill>
          <a:ln>
            <a:noFill/>
          </a:ln>
        </p:spPr>
      </p:pic>
      <p:pic>
        <p:nvPicPr>
          <p:cNvPr id="641" name="Google Shape;641;g3b725bc193a_0_6" title="software-craftsmanship-for-coding-agents-taming-t_diamante_1023475_feedback-co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9950" y="879475"/>
            <a:ext cx="2871600" cy="2871600"/>
          </a:xfrm>
          <a:prstGeom prst="rect">
            <a:avLst/>
          </a:prstGeom>
          <a:solidFill>
            <a:srgbClr val="333232"/>
          </a:solidFill>
          <a:ln>
            <a:noFill/>
          </a:ln>
        </p:spPr>
      </p:pic>
      <p:sp>
        <p:nvSpPr>
          <p:cNvPr id="642" name="Google Shape;642;g3b725bc193a_0_6"/>
          <p:cNvSpPr/>
          <p:nvPr/>
        </p:nvSpPr>
        <p:spPr>
          <a:xfrm>
            <a:off x="6180150" y="4048400"/>
            <a:ext cx="1831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Feedback?</a:t>
            </a:r>
            <a:endParaRPr b="1" i="0" sz="2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28d4c7686_0_143"/>
          <p:cNvSpPr/>
          <p:nvPr/>
        </p:nvSpPr>
        <p:spPr>
          <a:xfrm>
            <a:off x="-23700" y="0"/>
            <a:ext cx="9167700" cy="5143500"/>
          </a:xfrm>
          <a:prstGeom prst="rect">
            <a:avLst/>
          </a:prstGeom>
          <a:solidFill>
            <a:srgbClr val="333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3a28d4c7686_0_143"/>
          <p:cNvSpPr txBox="1"/>
          <p:nvPr/>
        </p:nvSpPr>
        <p:spPr>
          <a:xfrm>
            <a:off x="1320050" y="1718000"/>
            <a:ext cx="14259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Get the Resources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&amp; Let's Connect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g3a28d4c7686_0_143" title="dtc-main-logo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66125" cy="12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3a28d4c7686_0_143"/>
          <p:cNvSpPr txBox="1"/>
          <p:nvPr/>
        </p:nvSpPr>
        <p:spPr>
          <a:xfrm>
            <a:off x="3273000" y="3835475"/>
            <a:ext cx="25743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🔗 Connect on LinkedIn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👨🏼‍💻  </a:t>
            </a: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Diamante Technical Coaching 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💻 Slides/Code from this talk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🦾 </a:t>
            </a: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Claude Code Skills &amp; Agents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📧 AI Coding Newsletter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📅 Book a session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8" name="Google Shape;68;g3a28d4c7686_0_143" title="qr-cod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225" y="850250"/>
            <a:ext cx="2871601" cy="2871601"/>
          </a:xfrm>
          <a:prstGeom prst="rect">
            <a:avLst/>
          </a:prstGeom>
          <a:solidFill>
            <a:srgbClr val="333232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152400" y="66450"/>
            <a:ext cx="9021199" cy="49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/>
          <p:nvPr/>
        </p:nvSpPr>
        <p:spPr>
          <a:xfrm>
            <a:off x="2638800" y="789100"/>
            <a:ext cx="3866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i="0" lang="en-US" sz="2700" u="none" cap="none" strike="noStrike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The GenAI Evolution</a:t>
            </a:r>
            <a:endParaRPr i="0" sz="2700" u="none" cap="none" strike="noStrike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341643" y="2162400"/>
            <a:ext cx="25587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2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Autocomplete</a:t>
            </a:r>
            <a:endParaRPr i="0" sz="2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3620675" y="2039925"/>
            <a:ext cx="19077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2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GPT Copy</a:t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2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Paste</a:t>
            </a:r>
            <a:endParaRPr i="0" sz="2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8" name="Google Shape;78;p2"/>
          <p:cNvCxnSpPr/>
          <p:nvPr/>
        </p:nvCxnSpPr>
        <p:spPr>
          <a:xfrm flipH="1" rot="10800000">
            <a:off x="2888067" y="2384117"/>
            <a:ext cx="732600" cy="14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2"/>
          <p:cNvCxnSpPr/>
          <p:nvPr/>
        </p:nvCxnSpPr>
        <p:spPr>
          <a:xfrm flipH="1" rot="10800000">
            <a:off x="5492582" y="2384117"/>
            <a:ext cx="732600" cy="14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2"/>
          <p:cNvSpPr/>
          <p:nvPr/>
        </p:nvSpPr>
        <p:spPr>
          <a:xfrm>
            <a:off x="6327790" y="2164813"/>
            <a:ext cx="25587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Coding Agents</a:t>
            </a:r>
            <a:endParaRPr i="0" sz="2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494b07886_0_0"/>
          <p:cNvSpPr/>
          <p:nvPr/>
        </p:nvSpPr>
        <p:spPr>
          <a:xfrm>
            <a:off x="6262317" y="876300"/>
            <a:ext cx="1237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Coding Agents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3b494b07886_0_0"/>
          <p:cNvSpPr/>
          <p:nvPr/>
        </p:nvSpPr>
        <p:spPr>
          <a:xfrm>
            <a:off x="2419175" y="277875"/>
            <a:ext cx="4535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lang="en-US" sz="2600">
                <a:solidFill>
                  <a:srgbClr val="333232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Coding Agents are here!</a:t>
            </a:r>
            <a:endParaRPr i="0" sz="2600" u="none" cap="none" strike="noStrike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88" name="Google Shape;88;g3b494b07886_0_0"/>
          <p:cNvSpPr txBox="1"/>
          <p:nvPr/>
        </p:nvSpPr>
        <p:spPr>
          <a:xfrm>
            <a:off x="567850" y="925350"/>
            <a:ext cx="28782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An agent runs tools in a loop to achieve a goal. Coding agents can read, modify, explore your codebase.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9" name="Google Shape;89;g3b494b0788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675" y="1244800"/>
            <a:ext cx="2558700" cy="150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3b494b0788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675" y="2752775"/>
            <a:ext cx="2454700" cy="16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3b494b0788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975" y="1269225"/>
            <a:ext cx="2454700" cy="147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3b494b0788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975" y="2742026"/>
            <a:ext cx="2496800" cy="13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3b494b0788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875" y="2726425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23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256d98bba_0_71"/>
          <p:cNvSpPr txBox="1"/>
          <p:nvPr/>
        </p:nvSpPr>
        <p:spPr>
          <a:xfrm>
            <a:off x="284275" y="1405625"/>
            <a:ext cx="51480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can we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partner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with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coding agents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deliver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high-quality production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at a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sustainable pace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?</a:t>
            </a:r>
            <a:endParaRPr sz="2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0" name="Google Shape;100;g3a256d98bba_0_71" title="dragon-ri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850" y="0"/>
            <a:ext cx="35281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>
            <a:off x="2875800" y="217876"/>
            <a:ext cx="33873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Caveats</a:t>
            </a:r>
            <a:endParaRPr b="1" i="0" sz="3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1238250" y="1013520"/>
            <a:ext cx="6667500" cy="800100"/>
          </a:xfrm>
          <a:prstGeom prst="roundRect">
            <a:avLst>
              <a:gd fmla="val 9524" name="adj"/>
            </a:avLst>
          </a:prstGeom>
          <a:solidFill>
            <a:srgbClr val="F8F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" name="Google Shape;108;p4"/>
          <p:cNvCxnSpPr/>
          <p:nvPr/>
        </p:nvCxnSpPr>
        <p:spPr>
          <a:xfrm>
            <a:off x="1257300" y="1013520"/>
            <a:ext cx="0" cy="800100"/>
          </a:xfrm>
          <a:prstGeom prst="straightConnector1">
            <a:avLst/>
          </a:prstGeom>
          <a:noFill/>
          <a:ln cap="flat" cmpd="sng" w="381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4"/>
          <p:cNvSpPr/>
          <p:nvPr/>
        </p:nvSpPr>
        <p:spPr>
          <a:xfrm>
            <a:off x="1443228" y="1280220"/>
            <a:ext cx="6295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90% of production code in TypeScript, </a:t>
            </a: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10% in</a:t>
            </a:r>
            <a:r>
              <a:rPr i="0" lang="en-US" sz="15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Python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1238250" y="1927920"/>
            <a:ext cx="6667500" cy="800100"/>
          </a:xfrm>
          <a:prstGeom prst="roundRect">
            <a:avLst>
              <a:gd fmla="val 9524" name="adj"/>
            </a:avLst>
          </a:prstGeom>
          <a:solidFill>
            <a:srgbClr val="F8F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Google Shape;111;p4"/>
          <p:cNvCxnSpPr/>
          <p:nvPr/>
        </p:nvCxnSpPr>
        <p:spPr>
          <a:xfrm>
            <a:off x="1257300" y="1927920"/>
            <a:ext cx="0" cy="800100"/>
          </a:xfrm>
          <a:prstGeom prst="straightConnector1">
            <a:avLst/>
          </a:prstGeom>
          <a:noFill/>
          <a:ln cap="flat" cmpd="sng" w="381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4"/>
          <p:cNvSpPr/>
          <p:nvPr/>
        </p:nvSpPr>
        <p:spPr>
          <a:xfrm>
            <a:off x="1443228" y="2194620"/>
            <a:ext cx="6295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Green field </a:t>
            </a:r>
            <a:r>
              <a:rPr i="0" lang="en-US" sz="15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Microservices / micro frontends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1238250" y="2842320"/>
            <a:ext cx="6667500" cy="800100"/>
          </a:xfrm>
          <a:prstGeom prst="roundRect">
            <a:avLst>
              <a:gd fmla="val 9524" name="adj"/>
            </a:avLst>
          </a:prstGeom>
          <a:solidFill>
            <a:srgbClr val="F8F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4"/>
          <p:cNvCxnSpPr/>
          <p:nvPr/>
        </p:nvCxnSpPr>
        <p:spPr>
          <a:xfrm>
            <a:off x="1257300" y="2842320"/>
            <a:ext cx="0" cy="800100"/>
          </a:xfrm>
          <a:prstGeom prst="straightConnector1">
            <a:avLst/>
          </a:prstGeom>
          <a:noFill/>
          <a:ln cap="flat" cmpd="sng" w="381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4"/>
          <p:cNvSpPr/>
          <p:nvPr/>
        </p:nvSpPr>
        <p:spPr>
          <a:xfrm>
            <a:off x="1327455" y="2960183"/>
            <a:ext cx="6295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Using</a:t>
            </a: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Claude Code,</a:t>
            </a:r>
            <a:endParaRPr sz="15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but techniques apply to other coding agents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1238250" y="3756720"/>
            <a:ext cx="6667500" cy="800100"/>
          </a:xfrm>
          <a:prstGeom prst="roundRect">
            <a:avLst>
              <a:gd fmla="val 9524" name="adj"/>
            </a:avLst>
          </a:prstGeom>
          <a:solidFill>
            <a:srgbClr val="F8F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4"/>
          <p:cNvCxnSpPr/>
          <p:nvPr/>
        </p:nvCxnSpPr>
        <p:spPr>
          <a:xfrm>
            <a:off x="1257300" y="3756720"/>
            <a:ext cx="0" cy="800100"/>
          </a:xfrm>
          <a:prstGeom prst="straightConnector1">
            <a:avLst/>
          </a:prstGeom>
          <a:noFill/>
          <a:ln cap="flat" cmpd="sng" w="381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4"/>
          <p:cNvSpPr/>
          <p:nvPr/>
        </p:nvSpPr>
        <p:spPr>
          <a:xfrm>
            <a:off x="1443228" y="4023420"/>
            <a:ext cx="6295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Just sharing, find your own way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2025-11-11T11:34:24Z</dcterms:created>
  <dc:creator>Steven Diamante</dc:creator>
</cp:coreProperties>
</file>